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handoutMasterIdLst>
    <p:handoutMasterId r:id="rId32"/>
  </p:handoutMasterIdLst>
  <p:sldIdLst>
    <p:sldId id="256" r:id="rId2"/>
    <p:sldId id="432" r:id="rId3"/>
    <p:sldId id="381" r:id="rId4"/>
    <p:sldId id="257" r:id="rId5"/>
    <p:sldId id="437" r:id="rId6"/>
    <p:sldId id="412" r:id="rId7"/>
    <p:sldId id="259" r:id="rId8"/>
    <p:sldId id="260" r:id="rId9"/>
    <p:sldId id="433" r:id="rId10"/>
    <p:sldId id="262" r:id="rId11"/>
    <p:sldId id="263" r:id="rId12"/>
    <p:sldId id="434" r:id="rId13"/>
    <p:sldId id="264" r:id="rId14"/>
    <p:sldId id="265" r:id="rId15"/>
    <p:sldId id="266" r:id="rId16"/>
    <p:sldId id="267" r:id="rId17"/>
    <p:sldId id="435" r:id="rId18"/>
    <p:sldId id="268" r:id="rId19"/>
    <p:sldId id="269" r:id="rId20"/>
    <p:sldId id="270" r:id="rId21"/>
    <p:sldId id="436" r:id="rId22"/>
    <p:sldId id="271" r:id="rId23"/>
    <p:sldId id="272" r:id="rId24"/>
    <p:sldId id="363" r:id="rId25"/>
    <p:sldId id="445" r:id="rId26"/>
    <p:sldId id="446" r:id="rId27"/>
    <p:sldId id="447" r:id="rId28"/>
    <p:sldId id="261" r:id="rId29"/>
    <p:sldId id="448" r:id="rId30"/>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1" autoAdjust="0"/>
    <p:restoredTop sz="94962" autoAdjust="0"/>
  </p:normalViewPr>
  <p:slideViewPr>
    <p:cSldViewPr snapToGrid="0">
      <p:cViewPr varScale="1">
        <p:scale>
          <a:sx n="81" d="100"/>
          <a:sy n="81" d="100"/>
        </p:scale>
        <p:origin x="64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9EFCAF2-E479-4AEA-93A0-C41BD0B9F91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D5A0D8CD-C69C-A9FC-EDB1-4E44F6DF63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964B38-7A7F-4E9C-9E02-F862C5E8041E}" type="datetimeFigureOut">
              <a:rPr lang="zh-CN" altLang="en-US" smtClean="0"/>
              <a:t>2023/5/29</a:t>
            </a:fld>
            <a:endParaRPr lang="zh-CN" altLang="en-US"/>
          </a:p>
        </p:txBody>
      </p:sp>
      <p:sp>
        <p:nvSpPr>
          <p:cNvPr id="4" name="页脚占位符 3">
            <a:extLst>
              <a:ext uri="{FF2B5EF4-FFF2-40B4-BE49-F238E27FC236}">
                <a16:creationId xmlns:a16="http://schemas.microsoft.com/office/drawing/2014/main" id="{BFA78FAB-F8C3-92C2-CCD2-BA79E0A663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B4054CB-1784-9F23-EDA5-A12F3BB834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1F4150-271E-4C70-9D76-4A8EB35433B5}" type="slidenum">
              <a:rPr lang="zh-CN" altLang="en-US" smtClean="0"/>
              <a:t>‹#›</a:t>
            </a:fld>
            <a:endParaRPr lang="zh-CN" altLang="en-US"/>
          </a:p>
        </p:txBody>
      </p:sp>
    </p:spTree>
    <p:extLst>
      <p:ext uri="{BB962C8B-B14F-4D97-AF65-F5344CB8AC3E}">
        <p14:creationId xmlns:p14="http://schemas.microsoft.com/office/powerpoint/2010/main" val="6744238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362A3B-A829-4CCE-BFFC-AEB174EE0D64}" type="datetimeFigureOut">
              <a:rPr lang="zh-CN" altLang="en-US" smtClean="0"/>
              <a:t>2023/5/29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A6E70B-B9C7-463B-9AF3-C8C9ABBAA0C8}" type="slidenum">
              <a:rPr lang="zh-CN" altLang="en-US" smtClean="0"/>
              <a:t>‹#›</a:t>
            </a:fld>
            <a:endParaRPr lang="zh-CN" altLang="en-US"/>
          </a:p>
        </p:txBody>
      </p:sp>
    </p:spTree>
    <p:extLst>
      <p:ext uri="{BB962C8B-B14F-4D97-AF65-F5344CB8AC3E}">
        <p14:creationId xmlns:p14="http://schemas.microsoft.com/office/powerpoint/2010/main" val="60541360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TextEdit="1"/>
          </p:cNvSpPr>
          <p:nvPr>
            <p:ph type="sldImg"/>
          </p:nvPr>
        </p:nvSpPr>
        <p:spPr>
          <a:xfrm>
            <a:off x="685800" y="1143000"/>
            <a:ext cx="5486400" cy="3086100"/>
          </a:xfrm>
          <a:ln>
            <a:miter/>
          </a:ln>
        </p:spPr>
      </p:sp>
      <p:sp>
        <p:nvSpPr>
          <p:cNvPr id="17410"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7411" name="灯片编号占位符 3"/>
          <p:cNvSpPr txBox="1">
            <a:spLocks noGrp="1" noChangeArrowheads="1"/>
          </p:cNvSpPr>
          <p:nvPr>
            <p:ph type="sldNum" sz="quarter"/>
          </p:nvPr>
        </p:nvSpPr>
        <p:spPr bwMode="auto">
          <a:noFill/>
        </p:spPr>
        <p:txBody>
          <a:bodyPr wrap="square" lIns="91440" tIns="45720" rIns="91440" bIns="45720" numCol="1" rtlCol="0" anchor="b"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fld id="{2B500C60-2ABA-4211-A2F4-BA1312548C80}" type="slidenum">
              <a:rPr kumimoji="0" lang="zh-CN" altLang="en-US" sz="1200" b="0" i="0" u="none" strike="noStrike" kern="1200" cap="none" spc="0" normalizeH="0" baseline="0" noProof="1"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1">
              <a:ln>
                <a:noFill/>
              </a:ln>
              <a:solidFill>
                <a:prstClr val="black"/>
              </a:solidFill>
              <a:effectLst/>
              <a:uLnTx/>
              <a:uFillTx/>
              <a:latin typeface="Calibri"/>
              <a:ea typeface="宋体" panose="02010600030101010101" pitchFamily="2" charset="-122"/>
              <a:cs typeface="+mn-cs"/>
            </a:endParaRPr>
          </a:p>
        </p:txBody>
      </p:sp>
      <p:sp>
        <p:nvSpPr>
          <p:cNvPr id="2" name="页脚占位符 1">
            <a:extLst>
              <a:ext uri="{FF2B5EF4-FFF2-40B4-BE49-F238E27FC236}">
                <a16:creationId xmlns:a16="http://schemas.microsoft.com/office/drawing/2014/main" id="{DEB2DA36-ECE5-27AA-2D42-4024F14A1BD3}"/>
              </a:ext>
            </a:extLst>
          </p:cNvPr>
          <p:cNvSpPr>
            <a:spLocks noGrp="1"/>
          </p:cNvSpPr>
          <p:nvPr>
            <p:ph type="ftr" sz="quarter" idx="4"/>
          </p:nvPr>
        </p:nvSpPr>
        <p:spPr/>
        <p:txBody>
          <a:bodyPr/>
          <a:lstStyle/>
          <a:p>
            <a:endParaRPr lang="zh-CN" altLang="en-US"/>
          </a:p>
        </p:txBody>
      </p:sp>
    </p:spTree>
    <p:extLst>
      <p:ext uri="{BB962C8B-B14F-4D97-AF65-F5344CB8AC3E}">
        <p14:creationId xmlns:p14="http://schemas.microsoft.com/office/powerpoint/2010/main" val="1998739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TextEdit="1"/>
          </p:cNvSpPr>
          <p:nvPr>
            <p:ph type="sldImg"/>
          </p:nvPr>
        </p:nvSpPr>
        <p:spPr>
          <a:xfrm>
            <a:off x="685800" y="1143000"/>
            <a:ext cx="5486400" cy="3086100"/>
          </a:xfrm>
          <a:ln>
            <a:miter/>
          </a:ln>
        </p:spPr>
      </p:sp>
      <p:sp>
        <p:nvSpPr>
          <p:cNvPr id="17410" name="备注占位符 2"/>
          <p:cNvSpPr>
            <a:spLocks noGrp="1"/>
          </p:cNvSpPr>
          <p:nvPr>
            <p:ph type="body"/>
          </p:nvPr>
        </p:nvSpPr>
        <p:spPr/>
        <p:txBody>
          <a:bodyPr wrap="square" lIns="91440" tIns="45720" rIns="91440" bIns="45720" anchor="t" anchorCtr="0"/>
          <a:lstStyle/>
          <a:p>
            <a:pPr lvl="0" eaLnBrk="1" hangingPunct="1"/>
            <a:endParaRPr lang="zh-CN" altLang="en-US" dirty="0"/>
          </a:p>
        </p:txBody>
      </p:sp>
      <p:sp>
        <p:nvSpPr>
          <p:cNvPr id="17411" name="灯片编号占位符 3"/>
          <p:cNvSpPr txBox="1">
            <a:spLocks noGrp="1" noChangeArrowheads="1"/>
          </p:cNvSpPr>
          <p:nvPr>
            <p:ph type="sldNum" sz="quarter"/>
          </p:nvPr>
        </p:nvSpPr>
        <p:spPr bwMode="auto">
          <a:noFill/>
        </p:spPr>
        <p:txBody>
          <a:bodyPr wrap="square" lIns="91440" tIns="45720" rIns="91440" bIns="45720" numCol="1" rtlCol="0" anchor="b"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fld id="{2B500C60-2ABA-4211-A2F4-BA1312548C80}" type="slidenum">
              <a:rPr kumimoji="0" lang="zh-CN" altLang="en-US" sz="1200" b="0" i="0" u="none" strike="noStrike" kern="1200" cap="none" spc="0" normalizeH="0" baseline="0" noProof="1"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zh-CN" altLang="en-US" sz="1200" b="0" i="0" u="none" strike="noStrike" kern="1200" cap="none" spc="0" normalizeH="0" baseline="0" noProof="1">
              <a:ln>
                <a:noFill/>
              </a:ln>
              <a:solidFill>
                <a:prstClr val="black"/>
              </a:solidFill>
              <a:effectLst/>
              <a:uLnTx/>
              <a:uFillTx/>
              <a:latin typeface="Calibri"/>
              <a:ea typeface="宋体" panose="02010600030101010101" pitchFamily="2" charset="-122"/>
              <a:cs typeface="+mn-cs"/>
            </a:endParaRPr>
          </a:p>
        </p:txBody>
      </p:sp>
      <p:sp>
        <p:nvSpPr>
          <p:cNvPr id="2" name="页脚占位符 1">
            <a:extLst>
              <a:ext uri="{FF2B5EF4-FFF2-40B4-BE49-F238E27FC236}">
                <a16:creationId xmlns:a16="http://schemas.microsoft.com/office/drawing/2014/main" id="{80F5F834-0A99-05D8-A763-09C282B09675}"/>
              </a:ext>
            </a:extLst>
          </p:cNvPr>
          <p:cNvSpPr>
            <a:spLocks noGrp="1"/>
          </p:cNvSpPr>
          <p:nvPr>
            <p:ph type="ftr" sz="quarter" idx="4"/>
          </p:nvPr>
        </p:nvSpPr>
        <p:spPr/>
        <p:txBody>
          <a:bodyPr/>
          <a:lstStyle/>
          <a:p>
            <a:endParaRPr lang="zh-CN" altLang="en-US"/>
          </a:p>
        </p:txBody>
      </p:sp>
    </p:spTree>
    <p:extLst>
      <p:ext uri="{BB962C8B-B14F-4D97-AF65-F5344CB8AC3E}">
        <p14:creationId xmlns:p14="http://schemas.microsoft.com/office/powerpoint/2010/main" val="2125455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solidFill>
          <a:schemeClr val="bg1"/>
        </a:solidFill>
        <a:effectLst/>
      </p:bgPr>
    </p:bg>
    <p:spTree>
      <p:nvGrpSpPr>
        <p:cNvPr id="1" name=""/>
        <p:cNvGrpSpPr/>
        <p:nvPr/>
      </p:nvGrpSpPr>
      <p:grpSpPr>
        <a:xfrm>
          <a:off x="0" y="0"/>
          <a:ext cx="0" cy="0"/>
          <a:chOff x="0" y="0"/>
          <a:chExt cx="0" cy="0"/>
        </a:xfrm>
      </p:grpSpPr>
      <p:pic>
        <p:nvPicPr>
          <p:cNvPr id="3074" name="图片 1"/>
          <p:cNvPicPr>
            <a:picLocks noChangeAspect="1"/>
          </p:cNvPicPr>
          <p:nvPr/>
        </p:nvPicPr>
        <p:blipFill>
          <a:blip r:embed="rId2"/>
          <a:srcRect t="22523" b="25092"/>
          <a:stretch>
            <a:fillRect/>
          </a:stretch>
        </p:blipFill>
        <p:spPr>
          <a:xfrm>
            <a:off x="0" y="-27516"/>
            <a:ext cx="12192000" cy="3285787"/>
          </a:xfrm>
          <a:prstGeom prst="rect">
            <a:avLst/>
          </a:prstGeom>
          <a:noFill/>
          <a:ln w="9525">
            <a:noFill/>
          </a:ln>
        </p:spPr>
      </p:pic>
      <p:sp>
        <p:nvSpPr>
          <p:cNvPr id="3" name="矩形 2"/>
          <p:cNvSpPr/>
          <p:nvPr/>
        </p:nvSpPr>
        <p:spPr>
          <a:xfrm>
            <a:off x="0" y="-27516"/>
            <a:ext cx="12192000" cy="2510367"/>
          </a:xfrm>
          <a:custGeom>
            <a:avLst/>
            <a:gdLst>
              <a:gd name="connsiteX0" fmla="*/ 0 w 12195175"/>
              <a:gd name="connsiteY0" fmla="*/ 0 h 908720"/>
              <a:gd name="connsiteX1" fmla="*/ 12195175 w 12195175"/>
              <a:gd name="connsiteY1" fmla="*/ 0 h 908720"/>
              <a:gd name="connsiteX2" fmla="*/ 12195175 w 12195175"/>
              <a:gd name="connsiteY2" fmla="*/ 908720 h 908720"/>
              <a:gd name="connsiteX3" fmla="*/ 0 w 12195175"/>
              <a:gd name="connsiteY3" fmla="*/ 908720 h 908720"/>
              <a:gd name="connsiteX4" fmla="*/ 0 w 12195175"/>
              <a:gd name="connsiteY4" fmla="*/ 0 h 908720"/>
              <a:gd name="connsiteX0-1" fmla="*/ 0 w 12195175"/>
              <a:gd name="connsiteY0-2" fmla="*/ 0 h 908720"/>
              <a:gd name="connsiteX1-3" fmla="*/ 12195175 w 12195175"/>
              <a:gd name="connsiteY1-4" fmla="*/ 0 h 908720"/>
              <a:gd name="connsiteX2-5" fmla="*/ 12195175 w 12195175"/>
              <a:gd name="connsiteY2-6" fmla="*/ 908720 h 908720"/>
              <a:gd name="connsiteX3-7" fmla="*/ 6096000 w 12195175"/>
              <a:gd name="connsiteY3-8" fmla="*/ 899886 h 908720"/>
              <a:gd name="connsiteX4-9" fmla="*/ 0 w 12195175"/>
              <a:gd name="connsiteY4-10" fmla="*/ 908720 h 908720"/>
              <a:gd name="connsiteX5" fmla="*/ 0 w 12195175"/>
              <a:gd name="connsiteY5" fmla="*/ 0 h 908720"/>
              <a:gd name="connsiteX0-11" fmla="*/ 0 w 12195175"/>
              <a:gd name="connsiteY0-12" fmla="*/ 0 h 2510972"/>
              <a:gd name="connsiteX1-13" fmla="*/ 12195175 w 12195175"/>
              <a:gd name="connsiteY1-14" fmla="*/ 0 h 2510972"/>
              <a:gd name="connsiteX2-15" fmla="*/ 12195175 w 12195175"/>
              <a:gd name="connsiteY2-16" fmla="*/ 908720 h 2510972"/>
              <a:gd name="connsiteX3-17" fmla="*/ 6052458 w 12195175"/>
              <a:gd name="connsiteY3-18" fmla="*/ 2510972 h 2510972"/>
              <a:gd name="connsiteX4-19" fmla="*/ 0 w 12195175"/>
              <a:gd name="connsiteY4-20" fmla="*/ 908720 h 2510972"/>
              <a:gd name="connsiteX5-21" fmla="*/ 0 w 12195175"/>
              <a:gd name="connsiteY5-22" fmla="*/ 0 h 25109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2510972">
                <a:moveTo>
                  <a:pt x="0" y="0"/>
                </a:moveTo>
                <a:lnTo>
                  <a:pt x="12195175" y="0"/>
                </a:lnTo>
                <a:lnTo>
                  <a:pt x="12195175" y="908720"/>
                </a:lnTo>
                <a:lnTo>
                  <a:pt x="6052458" y="2510972"/>
                </a:lnTo>
                <a:lnTo>
                  <a:pt x="0" y="908720"/>
                </a:lnTo>
                <a:lnTo>
                  <a:pt x="0" y="0"/>
                </a:lnTo>
                <a:close/>
              </a:path>
            </a:pathLst>
          </a:custGeom>
          <a:solidFill>
            <a:srgbClr val="1F497D">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8" rIns="91417" bIns="45708" anchor="ctr"/>
          <a:lstStyle/>
          <a:p>
            <a:pPr marL="0" marR="0" lvl="0" indent="0" algn="ctr" defTabSz="1219139"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1">
              <a:ln>
                <a:noFill/>
              </a:ln>
              <a:solidFill>
                <a:schemeClr val="lt1"/>
              </a:solidFill>
              <a:effectLst/>
              <a:uLnTx/>
              <a:uFillTx/>
              <a:latin typeface="+mn-lt"/>
              <a:ea typeface="+mn-ea"/>
              <a:cs typeface="+mn-cs"/>
            </a:endParaRPr>
          </a:p>
        </p:txBody>
      </p:sp>
      <p:sp>
        <p:nvSpPr>
          <p:cNvPr id="4" name="矩形 4"/>
          <p:cNvSpPr/>
          <p:nvPr/>
        </p:nvSpPr>
        <p:spPr>
          <a:xfrm>
            <a:off x="0" y="6405206"/>
            <a:ext cx="12192000" cy="480311"/>
          </a:xfrm>
          <a:custGeom>
            <a:avLst/>
            <a:gdLst>
              <a:gd name="connsiteX0" fmla="*/ 0 w 12195175"/>
              <a:gd name="connsiteY0" fmla="*/ 0 h 404664"/>
              <a:gd name="connsiteX1" fmla="*/ 12195175 w 12195175"/>
              <a:gd name="connsiteY1" fmla="*/ 0 h 404664"/>
              <a:gd name="connsiteX2" fmla="*/ 12195175 w 12195175"/>
              <a:gd name="connsiteY2" fmla="*/ 404664 h 404664"/>
              <a:gd name="connsiteX3" fmla="*/ 0 w 12195175"/>
              <a:gd name="connsiteY3" fmla="*/ 404664 h 404664"/>
              <a:gd name="connsiteX4" fmla="*/ 0 w 12195175"/>
              <a:gd name="connsiteY4" fmla="*/ 0 h 404664"/>
              <a:gd name="connsiteX0-1" fmla="*/ 0 w 12195175"/>
              <a:gd name="connsiteY0-2" fmla="*/ 8993 h 413657"/>
              <a:gd name="connsiteX1-3" fmla="*/ 6096000 w 12195175"/>
              <a:gd name="connsiteY1-4" fmla="*/ 0 h 413657"/>
              <a:gd name="connsiteX2-5" fmla="*/ 12195175 w 12195175"/>
              <a:gd name="connsiteY2-6" fmla="*/ 8993 h 413657"/>
              <a:gd name="connsiteX3-7" fmla="*/ 12195175 w 12195175"/>
              <a:gd name="connsiteY3-8" fmla="*/ 413657 h 413657"/>
              <a:gd name="connsiteX4-9" fmla="*/ 0 w 12195175"/>
              <a:gd name="connsiteY4-10" fmla="*/ 413657 h 413657"/>
              <a:gd name="connsiteX5" fmla="*/ 0 w 12195175"/>
              <a:gd name="connsiteY5" fmla="*/ 8993 h 413657"/>
              <a:gd name="connsiteX0-11" fmla="*/ 0 w 12195175"/>
              <a:gd name="connsiteY0-12" fmla="*/ 458935 h 863599"/>
              <a:gd name="connsiteX1-13" fmla="*/ 6052457 w 12195175"/>
              <a:gd name="connsiteY1-14" fmla="*/ 0 h 863599"/>
              <a:gd name="connsiteX2-15" fmla="*/ 12195175 w 12195175"/>
              <a:gd name="connsiteY2-16" fmla="*/ 458935 h 863599"/>
              <a:gd name="connsiteX3-17" fmla="*/ 12195175 w 12195175"/>
              <a:gd name="connsiteY3-18" fmla="*/ 863599 h 863599"/>
              <a:gd name="connsiteX4-19" fmla="*/ 0 w 12195175"/>
              <a:gd name="connsiteY4-20" fmla="*/ 863599 h 863599"/>
              <a:gd name="connsiteX5-21" fmla="*/ 0 w 12195175"/>
              <a:gd name="connsiteY5-22" fmla="*/ 458935 h 86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863599">
                <a:moveTo>
                  <a:pt x="0" y="458935"/>
                </a:moveTo>
                <a:lnTo>
                  <a:pt x="6052457" y="0"/>
                </a:lnTo>
                <a:lnTo>
                  <a:pt x="12195175" y="458935"/>
                </a:lnTo>
                <a:lnTo>
                  <a:pt x="12195175" y="863599"/>
                </a:lnTo>
                <a:lnTo>
                  <a:pt x="0" y="863599"/>
                </a:lnTo>
                <a:lnTo>
                  <a:pt x="0" y="458935"/>
                </a:lnTo>
                <a:close/>
              </a:path>
            </a:pathLst>
          </a:cu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8" rIns="91417" bIns="45708" anchor="ctr"/>
          <a:lstStyle/>
          <a:p>
            <a:pPr marL="0" marR="0" lvl="0" indent="0" algn="ctr" defTabSz="1219139"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1">
              <a:ln>
                <a:noFill/>
              </a:ln>
              <a:solidFill>
                <a:schemeClr val="lt1"/>
              </a:solidFill>
              <a:effectLst/>
              <a:uLnTx/>
              <a:uFillTx/>
              <a:latin typeface="+mn-lt"/>
              <a:ea typeface="+mn-ea"/>
              <a:cs typeface="+mn-cs"/>
            </a:endParaRPr>
          </a:p>
        </p:txBody>
      </p:sp>
      <p:pic>
        <p:nvPicPr>
          <p:cNvPr id="3077" name="图片 4"/>
          <p:cNvPicPr>
            <a:picLocks noChangeAspect="1"/>
          </p:cNvPicPr>
          <p:nvPr/>
        </p:nvPicPr>
        <p:blipFill>
          <a:blip r:embed="rId3"/>
          <a:srcRect l="23859" t="39673" r="23274" b="39980"/>
          <a:stretch>
            <a:fillRect/>
          </a:stretch>
        </p:blipFill>
        <p:spPr>
          <a:xfrm>
            <a:off x="4175868" y="34161"/>
            <a:ext cx="3648521" cy="992564"/>
          </a:xfrm>
          <a:prstGeom prst="rect">
            <a:avLst/>
          </a:prstGeom>
          <a:noFill/>
          <a:ln w="9525">
            <a:noFill/>
          </a:ln>
        </p:spPr>
      </p:pic>
      <p:sp>
        <p:nvSpPr>
          <p:cNvPr id="13" name="标题 1"/>
          <p:cNvSpPr>
            <a:spLocks noGrp="1"/>
          </p:cNvSpPr>
          <p:nvPr>
            <p:ph type="ctrTitle"/>
          </p:nvPr>
        </p:nvSpPr>
        <p:spPr>
          <a:xfrm>
            <a:off x="806037" y="3599730"/>
            <a:ext cx="10657184" cy="1251380"/>
          </a:xfrm>
          <a:prstGeom prst="rect">
            <a:avLst/>
          </a:prstGeom>
        </p:spPr>
        <p:txBody>
          <a:bodyPr>
            <a:normAutofit/>
          </a:bodyPr>
          <a:lstStyle>
            <a:lvl1pPr>
              <a:defRPr sz="6400" b="1" baseline="0">
                <a:solidFill>
                  <a:schemeClr val="tx2">
                    <a:lumMod val="75000"/>
                  </a:schemeClr>
                </a:solidFill>
                <a:latin typeface="微软雅黑" panose="020B0503020204020204" pitchFamily="34" charset="-122"/>
                <a:ea typeface="微软雅黑" panose="020B0503020204020204" pitchFamily="34" charset="-122"/>
              </a:defRPr>
            </a:lvl1pPr>
          </a:lstStyle>
          <a:p>
            <a:pPr fontAlgn="base"/>
            <a:r>
              <a:rPr lang="zh-CN" altLang="en-US" strike="noStrike" noProof="1"/>
              <a:t>单击此处编辑母版标题样式</a:t>
            </a:r>
          </a:p>
        </p:txBody>
      </p:sp>
      <p:sp>
        <p:nvSpPr>
          <p:cNvPr id="14" name="副标题 2"/>
          <p:cNvSpPr>
            <a:spLocks noGrp="1"/>
          </p:cNvSpPr>
          <p:nvPr>
            <p:ph type="subTitle" idx="1"/>
          </p:nvPr>
        </p:nvSpPr>
        <p:spPr>
          <a:xfrm>
            <a:off x="2831637" y="4764023"/>
            <a:ext cx="7296811" cy="1022581"/>
          </a:xfrm>
          <a:prstGeom prst="rect">
            <a:avLst/>
          </a:prstGeom>
        </p:spPr>
        <p:txBody>
          <a:bodyPr/>
          <a:lstStyle>
            <a:lvl1pPr marL="0" indent="0" algn="ctr">
              <a:buNone/>
              <a:defRPr sz="3733" b="1">
                <a:solidFill>
                  <a:schemeClr val="bg1">
                    <a:lumMod val="50000"/>
                  </a:schemeClr>
                </a:solidFill>
                <a:latin typeface="微软雅黑" panose="020B0503020204020204" pitchFamily="34" charset="-122"/>
                <a:ea typeface="微软雅黑" panose="020B0503020204020204" pitchFamily="34" charset="-122"/>
              </a:defRPr>
            </a:lvl1pPr>
          </a:lstStyle>
          <a:p>
            <a:pPr fontAlgn="base"/>
            <a:r>
              <a:rPr lang="zh-CN" altLang="en-US" strike="noStrike" noProof="1"/>
              <a:t>单击此处编辑母版副标题样式</a:t>
            </a:r>
          </a:p>
        </p:txBody>
      </p:sp>
    </p:spTree>
    <p:extLst>
      <p:ext uri="{BB962C8B-B14F-4D97-AF65-F5344CB8AC3E}">
        <p14:creationId xmlns:p14="http://schemas.microsoft.com/office/powerpoint/2010/main" val="1892087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bg>
      <p:bgPr>
        <a:solidFill>
          <a:schemeClr val="bg1"/>
        </a:solidFill>
        <a:effectLst/>
      </p:bgPr>
    </p:bg>
    <p:spTree>
      <p:nvGrpSpPr>
        <p:cNvPr id="1" name=""/>
        <p:cNvGrpSpPr/>
        <p:nvPr/>
      </p:nvGrpSpPr>
      <p:grpSpPr>
        <a:xfrm>
          <a:off x="0" y="0"/>
          <a:ext cx="0" cy="0"/>
          <a:chOff x="0" y="0"/>
          <a:chExt cx="0" cy="0"/>
        </a:xfrm>
      </p:grpSpPr>
      <p:pic>
        <p:nvPicPr>
          <p:cNvPr id="4098" name="图片 1"/>
          <p:cNvPicPr>
            <a:picLocks noChangeAspect="1"/>
          </p:cNvPicPr>
          <p:nvPr/>
        </p:nvPicPr>
        <p:blipFill>
          <a:blip r:embed="rId2"/>
          <a:srcRect l="23679" t="40642" r="23781" b="40486"/>
          <a:stretch>
            <a:fillRect/>
          </a:stretch>
        </p:blipFill>
        <p:spPr>
          <a:xfrm>
            <a:off x="1" y="6007103"/>
            <a:ext cx="2599268" cy="658284"/>
          </a:xfrm>
          <a:prstGeom prst="rect">
            <a:avLst/>
          </a:prstGeom>
          <a:noFill/>
          <a:ln w="9525">
            <a:noFill/>
          </a:ln>
        </p:spPr>
      </p:pic>
      <p:sp>
        <p:nvSpPr>
          <p:cNvPr id="3" name="矩形 2"/>
          <p:cNvSpPr/>
          <p:nvPr/>
        </p:nvSpPr>
        <p:spPr>
          <a:xfrm>
            <a:off x="1" y="6665388"/>
            <a:ext cx="3215217" cy="1926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39"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1">
              <a:ln>
                <a:noFill/>
              </a:ln>
              <a:solidFill>
                <a:schemeClr val="lt1"/>
              </a:solidFill>
              <a:effectLst/>
              <a:uLnTx/>
              <a:uFillTx/>
              <a:latin typeface="+mn-lt"/>
              <a:ea typeface="+mn-ea"/>
              <a:cs typeface="+mn-cs"/>
            </a:endParaRPr>
          </a:p>
        </p:txBody>
      </p:sp>
      <p:sp>
        <p:nvSpPr>
          <p:cNvPr id="4" name="矩形 3"/>
          <p:cNvSpPr/>
          <p:nvPr/>
        </p:nvSpPr>
        <p:spPr>
          <a:xfrm>
            <a:off x="3215218" y="6665388"/>
            <a:ext cx="9008533" cy="192617"/>
          </a:xfrm>
          <a:prstGeom prst="rect">
            <a:avLst/>
          </a:prstGeom>
          <a:solidFill>
            <a:srgbClr val="ED6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39"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1">
              <a:ln>
                <a:noFill/>
              </a:ln>
              <a:solidFill>
                <a:schemeClr val="lt1"/>
              </a:solidFill>
              <a:effectLst/>
              <a:uLnTx/>
              <a:uFillTx/>
              <a:latin typeface="+mn-lt"/>
              <a:ea typeface="+mn-ea"/>
              <a:cs typeface="+mn-cs"/>
            </a:endParaRPr>
          </a:p>
        </p:txBody>
      </p:sp>
      <p:sp>
        <p:nvSpPr>
          <p:cNvPr id="25" name="标题 1"/>
          <p:cNvSpPr>
            <a:spLocks noGrp="1"/>
          </p:cNvSpPr>
          <p:nvPr>
            <p:ph type="title"/>
          </p:nvPr>
        </p:nvSpPr>
        <p:spPr>
          <a:xfrm>
            <a:off x="386099" y="192614"/>
            <a:ext cx="6457060" cy="792009"/>
          </a:xfrm>
          <a:prstGeom prst="rect">
            <a:avLst/>
          </a:prstGeom>
        </p:spPr>
        <p:txBody>
          <a:bodyPr/>
          <a:lstStyle>
            <a:lvl1pPr algn="l">
              <a:defRPr sz="3733" b="1">
                <a:solidFill>
                  <a:schemeClr val="bg1">
                    <a:lumMod val="50000"/>
                  </a:schemeClr>
                </a:solidFill>
                <a:latin typeface="微软雅黑" panose="020B0503020204020204" pitchFamily="34" charset="-122"/>
                <a:ea typeface="微软雅黑" panose="020B0503020204020204" pitchFamily="34" charset="-122"/>
              </a:defRPr>
            </a:lvl1pPr>
          </a:lstStyle>
          <a:p>
            <a:pPr fontAlgn="base"/>
            <a:r>
              <a:rPr lang="zh-CN" altLang="en-US" strike="noStrike" noProof="1"/>
              <a:t>单击此处编辑母版标题样式</a:t>
            </a:r>
          </a:p>
        </p:txBody>
      </p:sp>
      <p:cxnSp>
        <p:nvCxnSpPr>
          <p:cNvPr id="9" name="直接连接符 32">
            <a:extLst>
              <a:ext uri="{FF2B5EF4-FFF2-40B4-BE49-F238E27FC236}">
                <a16:creationId xmlns:a16="http://schemas.microsoft.com/office/drawing/2014/main" id="{19F7EA9F-5D7C-4D69-866C-EE8D6FFA9F5C}"/>
              </a:ext>
            </a:extLst>
          </p:cNvPr>
          <p:cNvCxnSpPr>
            <a:cxnSpLocks noChangeShapeType="1"/>
          </p:cNvCxnSpPr>
          <p:nvPr/>
        </p:nvCxnSpPr>
        <p:spPr bwMode="auto">
          <a:xfrm>
            <a:off x="386099" y="1016003"/>
            <a:ext cx="787266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图片 7">
            <a:extLst>
              <a:ext uri="{FF2B5EF4-FFF2-40B4-BE49-F238E27FC236}">
                <a16:creationId xmlns:a16="http://schemas.microsoft.com/office/drawing/2014/main" id="{B2A60051-8C0B-4E18-AD31-E778334C84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802" r="4115" b="70999"/>
          <a:stretch/>
        </p:blipFill>
        <p:spPr>
          <a:xfrm>
            <a:off x="7858795" y="135465"/>
            <a:ext cx="4333205" cy="822440"/>
          </a:xfrm>
          <a:prstGeom prst="rect">
            <a:avLst/>
          </a:prstGeom>
        </p:spPr>
      </p:pic>
    </p:spTree>
    <p:extLst>
      <p:ext uri="{BB962C8B-B14F-4D97-AF65-F5344CB8AC3E}">
        <p14:creationId xmlns:p14="http://schemas.microsoft.com/office/powerpoint/2010/main" val="2966890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自定义版式">
    <p:bg>
      <p:bgPr>
        <a:solidFill>
          <a:schemeClr val="bg1"/>
        </a:solidFill>
        <a:effectLst/>
      </p:bgPr>
    </p:bg>
    <p:spTree>
      <p:nvGrpSpPr>
        <p:cNvPr id="1" name=""/>
        <p:cNvGrpSpPr/>
        <p:nvPr/>
      </p:nvGrpSpPr>
      <p:grpSpPr>
        <a:xfrm>
          <a:off x="0" y="0"/>
          <a:ext cx="0" cy="0"/>
          <a:chOff x="0" y="0"/>
          <a:chExt cx="0" cy="0"/>
        </a:xfrm>
      </p:grpSpPr>
      <p:pic>
        <p:nvPicPr>
          <p:cNvPr id="8194" name="图片 1"/>
          <p:cNvPicPr>
            <a:picLocks noChangeAspect="1"/>
          </p:cNvPicPr>
          <p:nvPr/>
        </p:nvPicPr>
        <p:blipFill>
          <a:blip r:embed="rId2"/>
          <a:srcRect t="22523" b="25092"/>
          <a:stretch>
            <a:fillRect/>
          </a:stretch>
        </p:blipFill>
        <p:spPr>
          <a:xfrm>
            <a:off x="0" y="-27516"/>
            <a:ext cx="12192000" cy="3168496"/>
          </a:xfrm>
          <a:prstGeom prst="rect">
            <a:avLst/>
          </a:prstGeom>
          <a:noFill/>
          <a:ln w="9525">
            <a:noFill/>
          </a:ln>
        </p:spPr>
      </p:pic>
      <p:sp>
        <p:nvSpPr>
          <p:cNvPr id="3" name="矩形 2"/>
          <p:cNvSpPr/>
          <p:nvPr/>
        </p:nvSpPr>
        <p:spPr>
          <a:xfrm>
            <a:off x="0" y="-27516"/>
            <a:ext cx="12192000" cy="2510367"/>
          </a:xfrm>
          <a:custGeom>
            <a:avLst/>
            <a:gdLst>
              <a:gd name="connsiteX0" fmla="*/ 0 w 12195175"/>
              <a:gd name="connsiteY0" fmla="*/ 0 h 908720"/>
              <a:gd name="connsiteX1" fmla="*/ 12195175 w 12195175"/>
              <a:gd name="connsiteY1" fmla="*/ 0 h 908720"/>
              <a:gd name="connsiteX2" fmla="*/ 12195175 w 12195175"/>
              <a:gd name="connsiteY2" fmla="*/ 908720 h 908720"/>
              <a:gd name="connsiteX3" fmla="*/ 0 w 12195175"/>
              <a:gd name="connsiteY3" fmla="*/ 908720 h 908720"/>
              <a:gd name="connsiteX4" fmla="*/ 0 w 12195175"/>
              <a:gd name="connsiteY4" fmla="*/ 0 h 908720"/>
              <a:gd name="connsiteX0-1" fmla="*/ 0 w 12195175"/>
              <a:gd name="connsiteY0-2" fmla="*/ 0 h 908720"/>
              <a:gd name="connsiteX1-3" fmla="*/ 12195175 w 12195175"/>
              <a:gd name="connsiteY1-4" fmla="*/ 0 h 908720"/>
              <a:gd name="connsiteX2-5" fmla="*/ 12195175 w 12195175"/>
              <a:gd name="connsiteY2-6" fmla="*/ 908720 h 908720"/>
              <a:gd name="connsiteX3-7" fmla="*/ 6096000 w 12195175"/>
              <a:gd name="connsiteY3-8" fmla="*/ 899886 h 908720"/>
              <a:gd name="connsiteX4-9" fmla="*/ 0 w 12195175"/>
              <a:gd name="connsiteY4-10" fmla="*/ 908720 h 908720"/>
              <a:gd name="connsiteX5" fmla="*/ 0 w 12195175"/>
              <a:gd name="connsiteY5" fmla="*/ 0 h 908720"/>
              <a:gd name="connsiteX0-11" fmla="*/ 0 w 12195175"/>
              <a:gd name="connsiteY0-12" fmla="*/ 0 h 2510972"/>
              <a:gd name="connsiteX1-13" fmla="*/ 12195175 w 12195175"/>
              <a:gd name="connsiteY1-14" fmla="*/ 0 h 2510972"/>
              <a:gd name="connsiteX2-15" fmla="*/ 12195175 w 12195175"/>
              <a:gd name="connsiteY2-16" fmla="*/ 908720 h 2510972"/>
              <a:gd name="connsiteX3-17" fmla="*/ 6052458 w 12195175"/>
              <a:gd name="connsiteY3-18" fmla="*/ 2510972 h 2510972"/>
              <a:gd name="connsiteX4-19" fmla="*/ 0 w 12195175"/>
              <a:gd name="connsiteY4-20" fmla="*/ 908720 h 2510972"/>
              <a:gd name="connsiteX5-21" fmla="*/ 0 w 12195175"/>
              <a:gd name="connsiteY5-22" fmla="*/ 0 h 25109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2510972">
                <a:moveTo>
                  <a:pt x="0" y="0"/>
                </a:moveTo>
                <a:lnTo>
                  <a:pt x="12195175" y="0"/>
                </a:lnTo>
                <a:lnTo>
                  <a:pt x="12195175" y="908720"/>
                </a:lnTo>
                <a:lnTo>
                  <a:pt x="6052458" y="2510972"/>
                </a:lnTo>
                <a:lnTo>
                  <a:pt x="0" y="908720"/>
                </a:lnTo>
                <a:lnTo>
                  <a:pt x="0" y="0"/>
                </a:lnTo>
                <a:close/>
              </a:path>
            </a:pathLst>
          </a:custGeom>
          <a:solidFill>
            <a:srgbClr val="1F497D">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8" rIns="91417" bIns="45708" anchor="ctr"/>
          <a:lstStyle/>
          <a:p>
            <a:pPr marL="0" marR="0" lvl="0" indent="0" algn="ctr" defTabSz="1219139"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1">
              <a:ln>
                <a:noFill/>
              </a:ln>
              <a:solidFill>
                <a:schemeClr val="lt1"/>
              </a:solidFill>
              <a:effectLst/>
              <a:uLnTx/>
              <a:uFillTx/>
              <a:latin typeface="+mn-lt"/>
              <a:ea typeface="+mn-ea"/>
              <a:cs typeface="+mn-cs"/>
            </a:endParaRPr>
          </a:p>
        </p:txBody>
      </p:sp>
      <p:sp>
        <p:nvSpPr>
          <p:cNvPr id="4" name="矩形 4"/>
          <p:cNvSpPr/>
          <p:nvPr/>
        </p:nvSpPr>
        <p:spPr>
          <a:xfrm>
            <a:off x="0" y="6021917"/>
            <a:ext cx="12192000" cy="863600"/>
          </a:xfrm>
          <a:custGeom>
            <a:avLst/>
            <a:gdLst>
              <a:gd name="connsiteX0" fmla="*/ 0 w 12195175"/>
              <a:gd name="connsiteY0" fmla="*/ 0 h 404664"/>
              <a:gd name="connsiteX1" fmla="*/ 12195175 w 12195175"/>
              <a:gd name="connsiteY1" fmla="*/ 0 h 404664"/>
              <a:gd name="connsiteX2" fmla="*/ 12195175 w 12195175"/>
              <a:gd name="connsiteY2" fmla="*/ 404664 h 404664"/>
              <a:gd name="connsiteX3" fmla="*/ 0 w 12195175"/>
              <a:gd name="connsiteY3" fmla="*/ 404664 h 404664"/>
              <a:gd name="connsiteX4" fmla="*/ 0 w 12195175"/>
              <a:gd name="connsiteY4" fmla="*/ 0 h 404664"/>
              <a:gd name="connsiteX0-1" fmla="*/ 0 w 12195175"/>
              <a:gd name="connsiteY0-2" fmla="*/ 8993 h 413657"/>
              <a:gd name="connsiteX1-3" fmla="*/ 6096000 w 12195175"/>
              <a:gd name="connsiteY1-4" fmla="*/ 0 h 413657"/>
              <a:gd name="connsiteX2-5" fmla="*/ 12195175 w 12195175"/>
              <a:gd name="connsiteY2-6" fmla="*/ 8993 h 413657"/>
              <a:gd name="connsiteX3-7" fmla="*/ 12195175 w 12195175"/>
              <a:gd name="connsiteY3-8" fmla="*/ 413657 h 413657"/>
              <a:gd name="connsiteX4-9" fmla="*/ 0 w 12195175"/>
              <a:gd name="connsiteY4-10" fmla="*/ 413657 h 413657"/>
              <a:gd name="connsiteX5" fmla="*/ 0 w 12195175"/>
              <a:gd name="connsiteY5" fmla="*/ 8993 h 413657"/>
              <a:gd name="connsiteX0-11" fmla="*/ 0 w 12195175"/>
              <a:gd name="connsiteY0-12" fmla="*/ 458935 h 863599"/>
              <a:gd name="connsiteX1-13" fmla="*/ 6052457 w 12195175"/>
              <a:gd name="connsiteY1-14" fmla="*/ 0 h 863599"/>
              <a:gd name="connsiteX2-15" fmla="*/ 12195175 w 12195175"/>
              <a:gd name="connsiteY2-16" fmla="*/ 458935 h 863599"/>
              <a:gd name="connsiteX3-17" fmla="*/ 12195175 w 12195175"/>
              <a:gd name="connsiteY3-18" fmla="*/ 863599 h 863599"/>
              <a:gd name="connsiteX4-19" fmla="*/ 0 w 12195175"/>
              <a:gd name="connsiteY4-20" fmla="*/ 863599 h 863599"/>
              <a:gd name="connsiteX5-21" fmla="*/ 0 w 12195175"/>
              <a:gd name="connsiteY5-22" fmla="*/ 458935 h 86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863599">
                <a:moveTo>
                  <a:pt x="0" y="458935"/>
                </a:moveTo>
                <a:lnTo>
                  <a:pt x="6052457" y="0"/>
                </a:lnTo>
                <a:lnTo>
                  <a:pt x="12195175" y="458935"/>
                </a:lnTo>
                <a:lnTo>
                  <a:pt x="12195175" y="863599"/>
                </a:lnTo>
                <a:lnTo>
                  <a:pt x="0" y="863599"/>
                </a:lnTo>
                <a:lnTo>
                  <a:pt x="0" y="458935"/>
                </a:lnTo>
                <a:close/>
              </a:path>
            </a:pathLst>
          </a:cu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8" rIns="91417" bIns="45708" anchor="ctr"/>
          <a:lstStyle/>
          <a:p>
            <a:pPr marL="0" marR="0" lvl="0" indent="0" algn="ctr" defTabSz="1219139"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1">
              <a:ln>
                <a:noFill/>
              </a:ln>
              <a:solidFill>
                <a:schemeClr val="lt1"/>
              </a:solidFill>
              <a:effectLst/>
              <a:uLnTx/>
              <a:uFillTx/>
              <a:latin typeface="+mn-lt"/>
              <a:ea typeface="+mn-ea"/>
              <a:cs typeface="+mn-cs"/>
            </a:endParaRPr>
          </a:p>
        </p:txBody>
      </p:sp>
      <p:pic>
        <p:nvPicPr>
          <p:cNvPr id="8197" name="图片 4"/>
          <p:cNvPicPr>
            <a:picLocks noChangeAspect="1"/>
          </p:cNvPicPr>
          <p:nvPr/>
        </p:nvPicPr>
        <p:blipFill>
          <a:blip r:embed="rId3"/>
          <a:srcRect l="23859" t="39673" r="23274" b="39980"/>
          <a:stretch>
            <a:fillRect/>
          </a:stretch>
        </p:blipFill>
        <p:spPr>
          <a:xfrm>
            <a:off x="7891520" y="68768"/>
            <a:ext cx="4253169" cy="1157056"/>
          </a:xfrm>
          <a:prstGeom prst="rect">
            <a:avLst/>
          </a:prstGeom>
          <a:noFill/>
          <a:ln w="9525">
            <a:noFill/>
          </a:ln>
        </p:spPr>
      </p:pic>
      <p:sp>
        <p:nvSpPr>
          <p:cNvPr id="7" name="标题 1"/>
          <p:cNvSpPr>
            <a:spLocks noGrp="1"/>
          </p:cNvSpPr>
          <p:nvPr>
            <p:ph type="ctrTitle"/>
          </p:nvPr>
        </p:nvSpPr>
        <p:spPr>
          <a:xfrm>
            <a:off x="767408" y="3617657"/>
            <a:ext cx="10657184" cy="1251380"/>
          </a:xfrm>
          <a:prstGeom prst="rect">
            <a:avLst/>
          </a:prstGeom>
        </p:spPr>
        <p:txBody>
          <a:bodyPr>
            <a:normAutofit/>
          </a:bodyPr>
          <a:lstStyle>
            <a:lvl1pPr>
              <a:defRPr sz="6400" b="1" baseline="0">
                <a:solidFill>
                  <a:schemeClr val="tx2">
                    <a:lumMod val="75000"/>
                  </a:schemeClr>
                </a:solidFill>
                <a:latin typeface="微软雅黑" panose="020B0503020204020204" pitchFamily="34" charset="-122"/>
                <a:ea typeface="微软雅黑" panose="020B0503020204020204" pitchFamily="34" charset="-122"/>
              </a:defRPr>
            </a:lvl1pPr>
          </a:lstStyle>
          <a:p>
            <a:pPr fontAlgn="base"/>
            <a:r>
              <a:rPr lang="zh-CN" altLang="en-US" strike="noStrike" noProof="1">
                <a:sym typeface="微软雅黑" panose="020B0503020204020204" pitchFamily="34" charset="-122"/>
              </a:rPr>
              <a:t>单击此处编辑母版标题样式</a:t>
            </a:r>
          </a:p>
        </p:txBody>
      </p:sp>
      <p:sp>
        <p:nvSpPr>
          <p:cNvPr id="8" name="副标题 2"/>
          <p:cNvSpPr>
            <a:spLocks noGrp="1"/>
          </p:cNvSpPr>
          <p:nvPr>
            <p:ph type="subTitle" idx="1"/>
          </p:nvPr>
        </p:nvSpPr>
        <p:spPr>
          <a:xfrm>
            <a:off x="2294203" y="4952108"/>
            <a:ext cx="7680853" cy="1022581"/>
          </a:xfrm>
          <a:prstGeom prst="rect">
            <a:avLst/>
          </a:prstGeom>
        </p:spPr>
        <p:txBody>
          <a:bodyPr/>
          <a:lstStyle>
            <a:lvl1pPr marL="0" indent="0" algn="ctr">
              <a:buNone/>
              <a:defRPr sz="3200" b="0">
                <a:solidFill>
                  <a:schemeClr val="bg1">
                    <a:lumMod val="50000"/>
                  </a:schemeClr>
                </a:solidFill>
                <a:latin typeface="微软雅黑" panose="020B0503020204020204" pitchFamily="34" charset="-122"/>
                <a:ea typeface="微软雅黑" panose="020B0503020204020204" pitchFamily="34" charset="-122"/>
              </a:defRPr>
            </a:lvl1pPr>
          </a:lstStyle>
          <a:p>
            <a:pPr fontAlgn="base"/>
            <a:r>
              <a:rPr lang="zh-CN" altLang="en-US" strike="noStrike" noProof="1"/>
              <a:t>单击此处编辑母版副标题样式</a:t>
            </a:r>
            <a:endParaRPr lang="en-US" altLang="zh-CN" strike="noStrike" noProof="1"/>
          </a:p>
        </p:txBody>
      </p:sp>
    </p:spTree>
    <p:extLst>
      <p:ext uri="{BB962C8B-B14F-4D97-AF65-F5344CB8AC3E}">
        <p14:creationId xmlns:p14="http://schemas.microsoft.com/office/powerpoint/2010/main" val="1231033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空白">
    <p:bg>
      <p:bgPr>
        <a:solidFill>
          <a:schemeClr val="bg1"/>
        </a:solidFill>
        <a:effectLst/>
      </p:bgPr>
    </p:bg>
    <p:spTree>
      <p:nvGrpSpPr>
        <p:cNvPr id="1" name=""/>
        <p:cNvGrpSpPr/>
        <p:nvPr/>
      </p:nvGrpSpPr>
      <p:grpSpPr>
        <a:xfrm>
          <a:off x="0" y="0"/>
          <a:ext cx="0" cy="0"/>
          <a:chOff x="0" y="0"/>
          <a:chExt cx="0" cy="0"/>
        </a:xfrm>
      </p:grpSpPr>
      <p:sp>
        <p:nvSpPr>
          <p:cNvPr id="6" name="日期占位符 3">
            <a:extLst>
              <a:ext uri="{FF2B5EF4-FFF2-40B4-BE49-F238E27FC236}">
                <a16:creationId xmlns:a16="http://schemas.microsoft.com/office/drawing/2014/main" id="{24B135BA-0CD8-416A-A594-9DB3C634BB91}"/>
              </a:ext>
            </a:extLst>
          </p:cNvPr>
          <p:cNvSpPr>
            <a:spLocks noGrp="1"/>
          </p:cNvSpPr>
          <p:nvPr>
            <p:ph type="dt" sz="half" idx="2"/>
          </p:nvPr>
        </p:nvSpPr>
        <p:spPr>
          <a:xfrm>
            <a:off x="609600" y="6356351"/>
            <a:ext cx="2844800" cy="366184"/>
          </a:xfrm>
          <a:prstGeom prst="rect">
            <a:avLst/>
          </a:prstGeom>
        </p:spPr>
        <p:txBody>
          <a:bodyPr vert="horz" lIns="91440" tIns="45720" rIns="91440" bIns="45720" rtlCol="0" anchor="ctr"/>
          <a:lstStyle>
            <a:lvl1pPr algn="l" fontAlgn="auto">
              <a:defRPr sz="1200" noProof="1" smtClean="0">
                <a:solidFill>
                  <a:schemeClr val="tx1">
                    <a:tint val="75000"/>
                  </a:schemeClr>
                </a:solidFill>
                <a:latin typeface="+mn-lt"/>
                <a:ea typeface="+mn-ea"/>
              </a:defRPr>
            </a:lvl1pPr>
          </a:lstStyle>
          <a:p>
            <a:endParaRPr lang="zh-CN" altLang="en-US"/>
          </a:p>
        </p:txBody>
      </p:sp>
      <p:sp>
        <p:nvSpPr>
          <p:cNvPr id="7" name="页脚占位符 4">
            <a:extLst>
              <a:ext uri="{FF2B5EF4-FFF2-40B4-BE49-F238E27FC236}">
                <a16:creationId xmlns:a16="http://schemas.microsoft.com/office/drawing/2014/main" id="{6939B300-FD10-4C39-A0F2-5E9A43D87D54}"/>
              </a:ext>
            </a:extLst>
          </p:cNvPr>
          <p:cNvSpPr>
            <a:spLocks noGrp="1"/>
          </p:cNvSpPr>
          <p:nvPr>
            <p:ph type="ftr" sz="quarter" idx="3"/>
          </p:nvPr>
        </p:nvSpPr>
        <p:spPr>
          <a:xfrm>
            <a:off x="4165600" y="6356351"/>
            <a:ext cx="3860800" cy="366184"/>
          </a:xfrm>
          <a:prstGeom prst="rect">
            <a:avLst/>
          </a:prstGeom>
        </p:spPr>
        <p:txBody>
          <a:bodyPr vert="horz" lIns="91440" tIns="45720" rIns="91440" bIns="45720" rtlCol="0" anchor="ctr"/>
          <a:lstStyle>
            <a:lvl1pPr algn="ctr" fontAlgn="auto">
              <a:defRPr sz="1200" noProof="1">
                <a:solidFill>
                  <a:schemeClr val="tx1">
                    <a:tint val="75000"/>
                  </a:schemeClr>
                </a:solidFill>
              </a:defRPr>
            </a:lvl1pPr>
          </a:lstStyle>
          <a:p>
            <a:endParaRPr lang="zh-CN" altLang="en-US"/>
          </a:p>
        </p:txBody>
      </p:sp>
      <p:sp>
        <p:nvSpPr>
          <p:cNvPr id="8" name="灯片编号占位符 5">
            <a:extLst>
              <a:ext uri="{FF2B5EF4-FFF2-40B4-BE49-F238E27FC236}">
                <a16:creationId xmlns:a16="http://schemas.microsoft.com/office/drawing/2014/main" id="{8CBF7BE2-3F64-45C0-886B-A5123C1B5D50}"/>
              </a:ext>
            </a:extLst>
          </p:cNvPr>
          <p:cNvSpPr>
            <a:spLocks noGrp="1"/>
          </p:cNvSpPr>
          <p:nvPr>
            <p:ph type="sldNum" sz="quarter" idx="4"/>
          </p:nvPr>
        </p:nvSpPr>
        <p:spPr>
          <a:xfrm>
            <a:off x="9312525" y="6356351"/>
            <a:ext cx="2844800" cy="366184"/>
          </a:xfrm>
          <a:prstGeom prst="rect">
            <a:avLst/>
          </a:prstGeom>
        </p:spPr>
        <p:txBody>
          <a:bodyPr vert="horz" lIns="91440" tIns="45720" rIns="91440" bIns="45720" rtlCol="0" anchor="ctr"/>
          <a:lstStyle>
            <a:lvl1pPr algn="r" fontAlgn="auto">
              <a:defRPr sz="1467" noProof="1" smtClean="0">
                <a:solidFill>
                  <a:schemeClr val="tx1"/>
                </a:solidFill>
                <a:latin typeface="+mn-lt"/>
                <a:ea typeface="+mn-ea"/>
              </a:defRPr>
            </a:lvl1pPr>
          </a:lstStyle>
          <a:p>
            <a:fld id="{FBACFFDD-BDC9-42E5-9CEC-915C0937ED90}" type="slidenum">
              <a:rPr lang="zh-CN" altLang="en-US" smtClean="0"/>
              <a:t>‹#›</a:t>
            </a:fld>
            <a:endParaRPr lang="zh-CN" altLang="en-US"/>
          </a:p>
        </p:txBody>
      </p:sp>
      <p:sp>
        <p:nvSpPr>
          <p:cNvPr id="5" name="标题 1">
            <a:extLst>
              <a:ext uri="{FF2B5EF4-FFF2-40B4-BE49-F238E27FC236}">
                <a16:creationId xmlns:a16="http://schemas.microsoft.com/office/drawing/2014/main" id="{03E2A54D-88B0-4830-A9A0-F75E0FFE09DA}"/>
              </a:ext>
            </a:extLst>
          </p:cNvPr>
          <p:cNvSpPr>
            <a:spLocks noGrp="1"/>
          </p:cNvSpPr>
          <p:nvPr>
            <p:ph type="title"/>
          </p:nvPr>
        </p:nvSpPr>
        <p:spPr>
          <a:xfrm>
            <a:off x="386099" y="192614"/>
            <a:ext cx="6457060" cy="792009"/>
          </a:xfrm>
          <a:prstGeom prst="rect">
            <a:avLst/>
          </a:prstGeom>
        </p:spPr>
        <p:txBody>
          <a:bodyPr/>
          <a:lstStyle>
            <a:lvl1pPr algn="l">
              <a:defRPr sz="3733" b="1">
                <a:solidFill>
                  <a:schemeClr val="bg1">
                    <a:lumMod val="50000"/>
                  </a:schemeClr>
                </a:solidFill>
                <a:latin typeface="微软雅黑" panose="020B0503020204020204" pitchFamily="34" charset="-122"/>
                <a:ea typeface="微软雅黑" panose="020B0503020204020204" pitchFamily="34" charset="-122"/>
              </a:defRPr>
            </a:lvl1pPr>
          </a:lstStyle>
          <a:p>
            <a:pPr fontAlgn="base"/>
            <a:r>
              <a:rPr lang="zh-CN" altLang="en-US" strike="noStrike" noProof="1"/>
              <a:t>单击此处编辑母版标题样式</a:t>
            </a:r>
          </a:p>
        </p:txBody>
      </p:sp>
      <p:cxnSp>
        <p:nvCxnSpPr>
          <p:cNvPr id="9" name="直接连接符 32">
            <a:extLst>
              <a:ext uri="{FF2B5EF4-FFF2-40B4-BE49-F238E27FC236}">
                <a16:creationId xmlns:a16="http://schemas.microsoft.com/office/drawing/2014/main" id="{81DE5AD8-76B7-48B9-8716-1AA56942DBBD}"/>
              </a:ext>
            </a:extLst>
          </p:cNvPr>
          <p:cNvCxnSpPr>
            <a:cxnSpLocks noChangeShapeType="1"/>
          </p:cNvCxnSpPr>
          <p:nvPr/>
        </p:nvCxnSpPr>
        <p:spPr bwMode="auto">
          <a:xfrm>
            <a:off x="386099" y="1016003"/>
            <a:ext cx="7472696"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3" name="图片 2">
            <a:extLst>
              <a:ext uri="{FF2B5EF4-FFF2-40B4-BE49-F238E27FC236}">
                <a16:creationId xmlns:a16="http://schemas.microsoft.com/office/drawing/2014/main" id="{554FFEE0-B7F8-4912-AFF4-BAB12770568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802" r="4115" b="70999"/>
          <a:stretch/>
        </p:blipFill>
        <p:spPr>
          <a:xfrm>
            <a:off x="7858795" y="135465"/>
            <a:ext cx="4333205" cy="822440"/>
          </a:xfrm>
          <a:prstGeom prst="rect">
            <a:avLst/>
          </a:prstGeom>
        </p:spPr>
      </p:pic>
    </p:spTree>
    <p:extLst>
      <p:ext uri="{BB962C8B-B14F-4D97-AF65-F5344CB8AC3E}">
        <p14:creationId xmlns:p14="http://schemas.microsoft.com/office/powerpoint/2010/main" val="2142774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5414-8279-4A1A-85F7-8D14BEE07C15}"/>
              </a:ext>
            </a:extLst>
          </p:cNvPr>
          <p:cNvSpPr>
            <a:spLocks noGrp="1"/>
          </p:cNvSpPr>
          <p:nvPr>
            <p:ph type="title"/>
          </p:nvPr>
        </p:nvSpPr>
        <p:spPr>
          <a:xfrm>
            <a:off x="838200" y="366185"/>
            <a:ext cx="10515600" cy="132503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651162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5414-8279-4A1A-85F7-8D14BEE07C15}"/>
              </a:ext>
            </a:extLst>
          </p:cNvPr>
          <p:cNvSpPr>
            <a:spLocks noGrp="1"/>
          </p:cNvSpPr>
          <p:nvPr>
            <p:ph type="title"/>
          </p:nvPr>
        </p:nvSpPr>
        <p:spPr>
          <a:xfrm>
            <a:off x="838200" y="366185"/>
            <a:ext cx="10515600" cy="1325033"/>
          </a:xfrm>
          <a:prstGeom prst="rect">
            <a:avLst/>
          </a:prstGeom>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37285855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9947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lgn="ctr" rtl="0" eaLnBrk="1" fontAlgn="base" hangingPunct="1">
        <a:spcBef>
          <a:spcPct val="0"/>
        </a:spcBef>
        <a:spcAft>
          <a:spcPct val="0"/>
        </a:spcAft>
        <a:defRPr sz="5867" kern="1200">
          <a:solidFill>
            <a:schemeClr val="tx1"/>
          </a:solidFill>
          <a:latin typeface="+mj-lt"/>
          <a:ea typeface="+mj-ea"/>
          <a:cs typeface="+mj-cs"/>
        </a:defRPr>
      </a:lvl1pPr>
      <a:lvl2pPr algn="ctr" rtl="0" eaLnBrk="1" fontAlgn="base" hangingPunct="1">
        <a:spcBef>
          <a:spcPct val="0"/>
        </a:spcBef>
        <a:spcAft>
          <a:spcPct val="0"/>
        </a:spcAft>
        <a:defRPr sz="5867">
          <a:solidFill>
            <a:schemeClr val="tx1"/>
          </a:solidFill>
          <a:latin typeface="Calibri" panose="020F0502020204030204" pitchFamily="34" charset="0"/>
          <a:ea typeface="宋体" panose="02010600030101010101" pitchFamily="2" charset="-122"/>
        </a:defRPr>
      </a:lvl2pPr>
      <a:lvl3pPr algn="ctr" rtl="0" eaLnBrk="1" fontAlgn="base" hangingPunct="1">
        <a:spcBef>
          <a:spcPct val="0"/>
        </a:spcBef>
        <a:spcAft>
          <a:spcPct val="0"/>
        </a:spcAft>
        <a:defRPr sz="5867">
          <a:solidFill>
            <a:schemeClr val="tx1"/>
          </a:solidFill>
          <a:latin typeface="Calibri" panose="020F0502020204030204" pitchFamily="34" charset="0"/>
          <a:ea typeface="宋体" panose="02010600030101010101" pitchFamily="2" charset="-122"/>
        </a:defRPr>
      </a:lvl3pPr>
      <a:lvl4pPr algn="ctr" rtl="0" eaLnBrk="1" fontAlgn="base" hangingPunct="1">
        <a:spcBef>
          <a:spcPct val="0"/>
        </a:spcBef>
        <a:spcAft>
          <a:spcPct val="0"/>
        </a:spcAft>
        <a:defRPr sz="5867">
          <a:solidFill>
            <a:schemeClr val="tx1"/>
          </a:solidFill>
          <a:latin typeface="Calibri" panose="020F0502020204030204" pitchFamily="34" charset="0"/>
          <a:ea typeface="宋体" panose="02010600030101010101" pitchFamily="2" charset="-122"/>
        </a:defRPr>
      </a:lvl4pPr>
      <a:lvl5pPr algn="ctr" rtl="0" eaLnBrk="1" fontAlgn="base" hangingPunct="1">
        <a:spcBef>
          <a:spcPct val="0"/>
        </a:spcBef>
        <a:spcAft>
          <a:spcPct val="0"/>
        </a:spcAft>
        <a:defRPr sz="5867">
          <a:solidFill>
            <a:schemeClr val="tx1"/>
          </a:solidFill>
          <a:latin typeface="Calibri" panose="020F0502020204030204" pitchFamily="34" charset="0"/>
          <a:ea typeface="宋体" panose="02010600030101010101" pitchFamily="2" charset="-122"/>
        </a:defRPr>
      </a:lvl5pPr>
      <a:lvl6pPr marL="609570" algn="ctr" rtl="0" eaLnBrk="1" fontAlgn="base" hangingPunct="1">
        <a:spcBef>
          <a:spcPct val="0"/>
        </a:spcBef>
        <a:spcAft>
          <a:spcPct val="0"/>
        </a:spcAft>
        <a:defRPr sz="5867">
          <a:solidFill>
            <a:schemeClr val="tx1"/>
          </a:solidFill>
          <a:latin typeface="Calibri" panose="020F0502020204030204" pitchFamily="34" charset="0"/>
          <a:ea typeface="宋体" panose="02010600030101010101" pitchFamily="2" charset="-122"/>
        </a:defRPr>
      </a:lvl6pPr>
      <a:lvl7pPr marL="1219139" algn="ctr" rtl="0" eaLnBrk="1" fontAlgn="base" hangingPunct="1">
        <a:spcBef>
          <a:spcPct val="0"/>
        </a:spcBef>
        <a:spcAft>
          <a:spcPct val="0"/>
        </a:spcAft>
        <a:defRPr sz="5867">
          <a:solidFill>
            <a:schemeClr val="tx1"/>
          </a:solidFill>
          <a:latin typeface="Calibri" panose="020F0502020204030204" pitchFamily="34" charset="0"/>
          <a:ea typeface="宋体" panose="02010600030101010101" pitchFamily="2" charset="-122"/>
        </a:defRPr>
      </a:lvl7pPr>
      <a:lvl8pPr marL="1828709" algn="ctr" rtl="0" eaLnBrk="1" fontAlgn="base" hangingPunct="1">
        <a:spcBef>
          <a:spcPct val="0"/>
        </a:spcBef>
        <a:spcAft>
          <a:spcPct val="0"/>
        </a:spcAft>
        <a:defRPr sz="5867">
          <a:solidFill>
            <a:schemeClr val="tx1"/>
          </a:solidFill>
          <a:latin typeface="Calibri" panose="020F0502020204030204" pitchFamily="34" charset="0"/>
          <a:ea typeface="宋体" panose="02010600030101010101" pitchFamily="2" charset="-122"/>
        </a:defRPr>
      </a:lvl8pPr>
      <a:lvl9pPr marL="2438278" algn="ctr" rtl="0" eaLnBrk="1" fontAlgn="base" hangingPunct="1">
        <a:spcBef>
          <a:spcPct val="0"/>
        </a:spcBef>
        <a:spcAft>
          <a:spcPct val="0"/>
        </a:spcAft>
        <a:defRPr sz="5867">
          <a:solidFill>
            <a:schemeClr val="tx1"/>
          </a:solidFill>
          <a:latin typeface="Calibri" panose="020F0502020204030204" pitchFamily="34" charset="0"/>
          <a:ea typeface="宋体" panose="02010600030101010101" pitchFamily="2" charset="-122"/>
        </a:defRPr>
      </a:lvl9pPr>
    </p:titleStyle>
    <p:bodyStyle>
      <a:lvl1pPr marL="457177" indent="-457177" algn="l" rtl="0" eaLnBrk="1" fontAlgn="base" hangingPunct="1">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51" indent="-380982" algn="l" rtl="0" eaLnBrk="1" fontAlgn="base" hangingPunct="1">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23" indent="-304784"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493" indent="-304784" algn="l" rtl="0" eaLnBrk="1" fontAlgn="base" hangingPunct="1">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063" indent="-304784" algn="l" rtl="0" eaLnBrk="1" fontAlgn="base" hangingPunct="1">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632" indent="-304784" algn="l" defTabSz="1219139"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202" indent="-304784" algn="l" defTabSz="1219139"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771" indent="-304784" algn="l" defTabSz="1219139"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341" indent="-304784" algn="l" defTabSz="1219139"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39" rtl="0" eaLnBrk="1" latinLnBrk="0" hangingPunct="1">
        <a:defRPr sz="2400" kern="1200">
          <a:solidFill>
            <a:schemeClr val="tx1"/>
          </a:solidFill>
          <a:latin typeface="+mn-lt"/>
          <a:ea typeface="+mn-ea"/>
          <a:cs typeface="+mn-cs"/>
        </a:defRPr>
      </a:lvl1pPr>
      <a:lvl2pPr marL="609570" algn="l" defTabSz="1219139" rtl="0" eaLnBrk="1" latinLnBrk="0" hangingPunct="1">
        <a:defRPr sz="2400" kern="1200">
          <a:solidFill>
            <a:schemeClr val="tx1"/>
          </a:solidFill>
          <a:latin typeface="+mn-lt"/>
          <a:ea typeface="+mn-ea"/>
          <a:cs typeface="+mn-cs"/>
        </a:defRPr>
      </a:lvl2pPr>
      <a:lvl3pPr marL="1219139" algn="l" defTabSz="1219139" rtl="0" eaLnBrk="1" latinLnBrk="0" hangingPunct="1">
        <a:defRPr sz="2400" kern="1200">
          <a:solidFill>
            <a:schemeClr val="tx1"/>
          </a:solidFill>
          <a:latin typeface="+mn-lt"/>
          <a:ea typeface="+mn-ea"/>
          <a:cs typeface="+mn-cs"/>
        </a:defRPr>
      </a:lvl3pPr>
      <a:lvl4pPr marL="1828709" algn="l" defTabSz="1219139" rtl="0" eaLnBrk="1" latinLnBrk="0" hangingPunct="1">
        <a:defRPr sz="2400" kern="1200">
          <a:solidFill>
            <a:schemeClr val="tx1"/>
          </a:solidFill>
          <a:latin typeface="+mn-lt"/>
          <a:ea typeface="+mn-ea"/>
          <a:cs typeface="+mn-cs"/>
        </a:defRPr>
      </a:lvl4pPr>
      <a:lvl5pPr marL="2438278" algn="l" defTabSz="1219139" rtl="0" eaLnBrk="1" latinLnBrk="0" hangingPunct="1">
        <a:defRPr sz="2400" kern="1200">
          <a:solidFill>
            <a:schemeClr val="tx1"/>
          </a:solidFill>
          <a:latin typeface="+mn-lt"/>
          <a:ea typeface="+mn-ea"/>
          <a:cs typeface="+mn-cs"/>
        </a:defRPr>
      </a:lvl5pPr>
      <a:lvl6pPr marL="3047848" algn="l" defTabSz="1219139" rtl="0" eaLnBrk="1" latinLnBrk="0" hangingPunct="1">
        <a:defRPr sz="2400" kern="1200">
          <a:solidFill>
            <a:schemeClr val="tx1"/>
          </a:solidFill>
          <a:latin typeface="+mn-lt"/>
          <a:ea typeface="+mn-ea"/>
          <a:cs typeface="+mn-cs"/>
        </a:defRPr>
      </a:lvl6pPr>
      <a:lvl7pPr marL="3657417" algn="l" defTabSz="1219139" rtl="0" eaLnBrk="1" latinLnBrk="0" hangingPunct="1">
        <a:defRPr sz="2400" kern="1200">
          <a:solidFill>
            <a:schemeClr val="tx1"/>
          </a:solidFill>
          <a:latin typeface="+mn-lt"/>
          <a:ea typeface="+mn-ea"/>
          <a:cs typeface="+mn-cs"/>
        </a:defRPr>
      </a:lvl7pPr>
      <a:lvl8pPr marL="4266987" algn="l" defTabSz="1219139" rtl="0" eaLnBrk="1" latinLnBrk="0" hangingPunct="1">
        <a:defRPr sz="2400" kern="1200">
          <a:solidFill>
            <a:schemeClr val="tx1"/>
          </a:solidFill>
          <a:latin typeface="+mn-lt"/>
          <a:ea typeface="+mn-ea"/>
          <a:cs typeface="+mn-cs"/>
        </a:defRPr>
      </a:lvl8pPr>
      <a:lvl9pPr marL="4876557" algn="l" defTabSz="1219139"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4.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tm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683C5-52A1-664E-1460-C4AF3068DCFD}"/>
              </a:ext>
            </a:extLst>
          </p:cNvPr>
          <p:cNvSpPr>
            <a:spLocks noGrp="1"/>
          </p:cNvSpPr>
          <p:nvPr>
            <p:ph type="ctrTitle"/>
          </p:nvPr>
        </p:nvSpPr>
        <p:spPr>
          <a:xfrm>
            <a:off x="160255" y="3580877"/>
            <a:ext cx="11871489" cy="1251380"/>
          </a:xfrm>
        </p:spPr>
        <p:txBody>
          <a:bodyPr>
            <a:noAutofit/>
          </a:bodyPr>
          <a:lstStyle/>
          <a:p>
            <a:r>
              <a:rPr lang="zh-CN" altLang="en-US" sz="4400" dirty="0"/>
              <a:t>介电弹性体驱动的柔性可变焦菲涅尔透镜研究</a:t>
            </a:r>
            <a:br>
              <a:rPr lang="zh-CN" altLang="en-US" sz="6000" dirty="0"/>
            </a:br>
            <a:endParaRPr lang="zh-CN" altLang="en-US" sz="6000" dirty="0"/>
          </a:p>
        </p:txBody>
      </p:sp>
      <p:sp>
        <p:nvSpPr>
          <p:cNvPr id="4" name="TextBox 1">
            <a:extLst>
              <a:ext uri="{FF2B5EF4-FFF2-40B4-BE49-F238E27FC236}">
                <a16:creationId xmlns:a16="http://schemas.microsoft.com/office/drawing/2014/main" id="{7B9B8589-DC09-FF8E-DF34-12451BAB2AC6}"/>
              </a:ext>
            </a:extLst>
          </p:cNvPr>
          <p:cNvSpPr txBox="1">
            <a:spLocks noGrp="1"/>
          </p:cNvSpPr>
          <p:nvPr>
            <p:ph type="subTitle" idx="1"/>
          </p:nvPr>
        </p:nvSpPr>
        <p:spPr>
          <a:xfrm>
            <a:off x="5075220" y="4603832"/>
            <a:ext cx="2041558" cy="1673920"/>
          </a:xfrm>
          <a:prstGeom prst="rect">
            <a:avLst/>
          </a:prstGeom>
          <a:noFill/>
          <a:ln w="9525">
            <a:noFill/>
          </a:ln>
        </p:spPr>
        <p:txBody>
          <a:bodyPr wrap="square" anchor="t" anchorCtr="0">
            <a:spAutoFit/>
          </a:bodyPr>
          <a:lstStyle/>
          <a:p>
            <a:pPr>
              <a:lnSpc>
                <a:spcPct val="150000"/>
              </a:lnSpc>
            </a:pPr>
            <a:r>
              <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mj-cs"/>
                <a:sym typeface="+mn-ea"/>
              </a:rPr>
              <a:t>姓   名：张慕禹</a:t>
            </a:r>
            <a:endParaRPr lang="en-US" altLang="zh-CN" sz="1600" dirty="0">
              <a:solidFill>
                <a:schemeClr val="tx2">
                  <a:lumMod val="75000"/>
                </a:schemeClr>
              </a:solidFill>
              <a:latin typeface="Microsoft YaHei" panose="020B0503020204020204" pitchFamily="34" charset="-122"/>
              <a:ea typeface="Microsoft YaHei" panose="020B0503020204020204" pitchFamily="34" charset="-122"/>
              <a:cs typeface="+mj-cs"/>
              <a:sym typeface="+mn-ea"/>
            </a:endParaRPr>
          </a:p>
          <a:p>
            <a:pPr>
              <a:lnSpc>
                <a:spcPct val="150000"/>
              </a:lnSpc>
            </a:pPr>
            <a:r>
              <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mj-cs"/>
                <a:sym typeface="+mn-ea"/>
              </a:rPr>
              <a:t>指导教师：杨灿辉</a:t>
            </a:r>
            <a:endParaRPr lang="en-US" altLang="zh-CN" sz="1600" dirty="0">
              <a:solidFill>
                <a:schemeClr val="tx2">
                  <a:lumMod val="75000"/>
                </a:schemeClr>
              </a:solidFill>
              <a:latin typeface="Microsoft YaHei" panose="020B0503020204020204" pitchFamily="34" charset="-122"/>
              <a:ea typeface="Microsoft YaHei" panose="020B0503020204020204" pitchFamily="34" charset="-122"/>
              <a:cs typeface="+mj-cs"/>
              <a:sym typeface="+mn-ea"/>
            </a:endParaRPr>
          </a:p>
          <a:p>
            <a:pPr>
              <a:lnSpc>
                <a:spcPct val="150000"/>
              </a:lnSpc>
              <a:buClrTx/>
              <a:buSzTx/>
              <a:buFontTx/>
            </a:pPr>
            <a:r>
              <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mj-cs"/>
                <a:sym typeface="+mn-ea"/>
              </a:rPr>
              <a:t>学   号：</a:t>
            </a:r>
            <a:r>
              <a:rPr lang="en-US" altLang="zh-CN" sz="1600" dirty="0">
                <a:solidFill>
                  <a:schemeClr val="tx2">
                    <a:lumMod val="75000"/>
                  </a:schemeClr>
                </a:solidFill>
                <a:latin typeface="Microsoft YaHei" panose="020B0503020204020204" pitchFamily="34" charset="-122"/>
                <a:ea typeface="Microsoft YaHei" panose="020B0503020204020204" pitchFamily="34" charset="-122"/>
                <a:cs typeface="+mj-cs"/>
                <a:sym typeface="+mn-ea"/>
              </a:rPr>
              <a:t>11910523</a:t>
            </a:r>
          </a:p>
          <a:p>
            <a:pPr>
              <a:lnSpc>
                <a:spcPct val="150000"/>
              </a:lnSpc>
              <a:buClrTx/>
              <a:buSzTx/>
              <a:buFontTx/>
            </a:pPr>
            <a:r>
              <a:rPr lang="zh-CN" altLang="en-US" sz="1600" dirty="0">
                <a:solidFill>
                  <a:schemeClr val="tx2">
                    <a:lumMod val="75000"/>
                  </a:schemeClr>
                </a:solidFill>
                <a:latin typeface="Microsoft YaHei" panose="020B0503020204020204" pitchFamily="34" charset="-122"/>
                <a:ea typeface="Microsoft YaHei" panose="020B0503020204020204" pitchFamily="34" charset="-122"/>
                <a:cs typeface="+mj-cs"/>
                <a:sym typeface="+mn-ea"/>
              </a:rPr>
              <a:t>日   期：</a:t>
            </a:r>
            <a:r>
              <a:rPr lang="en-US" altLang="zh-CN" sz="1600" dirty="0">
                <a:solidFill>
                  <a:schemeClr val="tx2">
                    <a:lumMod val="75000"/>
                  </a:schemeClr>
                </a:solidFill>
                <a:latin typeface="Microsoft YaHei" panose="020B0503020204020204" pitchFamily="34" charset="-122"/>
                <a:ea typeface="Microsoft YaHei" panose="020B0503020204020204" pitchFamily="34" charset="-122"/>
                <a:cs typeface="+mj-cs"/>
                <a:sym typeface="+mn-ea"/>
              </a:rPr>
              <a:t>2023.5.30</a:t>
            </a:r>
            <a:endParaRPr lang="en-US" altLang="zh-CN" sz="2800" dirty="0">
              <a:solidFill>
                <a:schemeClr val="tx2">
                  <a:lumMod val="75000"/>
                </a:schemeClr>
              </a:solidFill>
              <a:latin typeface="Microsoft YaHei" panose="020B0503020204020204" pitchFamily="34" charset="-122"/>
              <a:ea typeface="Microsoft YaHei" panose="020B0503020204020204" pitchFamily="34" charset="-122"/>
              <a:cs typeface="+mj-cs"/>
              <a:sym typeface="+mn-ea"/>
            </a:endParaRPr>
          </a:p>
        </p:txBody>
      </p:sp>
    </p:spTree>
    <p:extLst>
      <p:ext uri="{BB962C8B-B14F-4D97-AF65-F5344CB8AC3E}">
        <p14:creationId xmlns:p14="http://schemas.microsoft.com/office/powerpoint/2010/main" val="312393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0518173C-76CA-ECAA-785A-52BA7DFBF8C2}"/>
              </a:ext>
            </a:extLst>
          </p:cNvPr>
          <p:cNvPicPr>
            <a:picLocks noChangeAspect="1"/>
          </p:cNvPicPr>
          <p:nvPr/>
        </p:nvPicPr>
        <p:blipFill>
          <a:blip r:embed="rId2"/>
          <a:stretch>
            <a:fillRect/>
          </a:stretch>
        </p:blipFill>
        <p:spPr>
          <a:xfrm>
            <a:off x="1801746" y="4504532"/>
            <a:ext cx="2381250" cy="756845"/>
          </a:xfrm>
          <a:prstGeom prst="rect">
            <a:avLst/>
          </a:prstGeom>
        </p:spPr>
      </p:pic>
      <p:sp>
        <p:nvSpPr>
          <p:cNvPr id="2" name="标题 1">
            <a:extLst>
              <a:ext uri="{FF2B5EF4-FFF2-40B4-BE49-F238E27FC236}">
                <a16:creationId xmlns:a16="http://schemas.microsoft.com/office/drawing/2014/main" id="{F1A915C7-E334-56B5-9DE9-67F9B415928F}"/>
              </a:ext>
            </a:extLst>
          </p:cNvPr>
          <p:cNvSpPr>
            <a:spLocks noGrp="1"/>
          </p:cNvSpPr>
          <p:nvPr>
            <p:ph type="title"/>
          </p:nvPr>
        </p:nvSpPr>
        <p:spPr/>
        <p:txBody>
          <a:bodyPr/>
          <a:lstStyle/>
          <a:p>
            <a:r>
              <a:rPr lang="zh-CN" altLang="en-US" sz="3600" b="1" dirty="0">
                <a:solidFill>
                  <a:schemeClr val="tx1"/>
                </a:solidFill>
                <a:latin typeface="+mj-ea"/>
                <a:ea typeface="+mj-ea"/>
                <a:cs typeface="Calibri" panose="020F0502020204030204" pitchFamily="34" charset="0"/>
                <a:sym typeface="Arial" panose="020B0604020202020204" pitchFamily="34" charset="0"/>
              </a:rPr>
              <a:t>聚电解质弹性体制备与表征</a:t>
            </a:r>
            <a:endParaRPr lang="zh-CN" altLang="en-US" sz="3600" dirty="0"/>
          </a:p>
        </p:txBody>
      </p:sp>
      <p:pic>
        <p:nvPicPr>
          <p:cNvPr id="4" name="图片 3">
            <a:extLst>
              <a:ext uri="{FF2B5EF4-FFF2-40B4-BE49-F238E27FC236}">
                <a16:creationId xmlns:a16="http://schemas.microsoft.com/office/drawing/2014/main" id="{CA9EAD90-BDA2-F329-E884-ED63C5D0282C}"/>
              </a:ext>
            </a:extLst>
          </p:cNvPr>
          <p:cNvPicPr>
            <a:picLocks noChangeAspect="1"/>
          </p:cNvPicPr>
          <p:nvPr/>
        </p:nvPicPr>
        <p:blipFill>
          <a:blip r:embed="rId3"/>
          <a:stretch>
            <a:fillRect/>
          </a:stretch>
        </p:blipFill>
        <p:spPr>
          <a:xfrm>
            <a:off x="7401532" y="2635134"/>
            <a:ext cx="4253154" cy="2705390"/>
          </a:xfrm>
          <a:prstGeom prst="rect">
            <a:avLst/>
          </a:prstGeom>
        </p:spPr>
      </p:pic>
      <p:sp>
        <p:nvSpPr>
          <p:cNvPr id="8" name="文本框 7">
            <a:extLst>
              <a:ext uri="{FF2B5EF4-FFF2-40B4-BE49-F238E27FC236}">
                <a16:creationId xmlns:a16="http://schemas.microsoft.com/office/drawing/2014/main" id="{E18CE5C9-967D-7C54-DE71-94C765006CE9}"/>
              </a:ext>
            </a:extLst>
          </p:cNvPr>
          <p:cNvSpPr txBox="1"/>
          <p:nvPr/>
        </p:nvSpPr>
        <p:spPr>
          <a:xfrm>
            <a:off x="3058359" y="5468088"/>
            <a:ext cx="6113282" cy="923330"/>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rPr>
              <a:t>BS</a:t>
            </a:r>
            <a:r>
              <a:rPr lang="zh-CN" altLang="zh-CN" sz="1800" dirty="0">
                <a:effectLst/>
                <a:latin typeface="Cambria Math" panose="02040503050406030204" pitchFamily="18" charset="0"/>
                <a:ea typeface="宋体" panose="02010600030101010101" pitchFamily="2" charset="-122"/>
                <a:cs typeface="Times New Roman" panose="02020603050405020304" pitchFamily="18" charset="0"/>
              </a:rPr>
              <a:t>与</a:t>
            </a:r>
            <a:r>
              <a:rPr lang="en-US" altLang="zh-CN" sz="1800" dirty="0">
                <a:effectLst/>
                <a:latin typeface="Times New Roman" panose="02020603050405020304" pitchFamily="18" charset="0"/>
                <a:ea typeface="宋体" panose="02010600030101010101" pitchFamily="2" charset="-122"/>
              </a:rPr>
              <a:t>MEA</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Cambria Math" panose="02040503050406030204" pitchFamily="18" charset="0"/>
                <a:ea typeface="宋体" panose="02010600030101010101" pitchFamily="2" charset="-122"/>
                <a:cs typeface="Times New Roman" panose="02020603050405020304" pitchFamily="18" charset="0"/>
              </a:rPr>
              <a:t>丙烯酸</a:t>
            </a:r>
            <a:r>
              <a:rPr lang="en-US" altLang="zh-CN" sz="1800" dirty="0">
                <a:effectLst/>
                <a:latin typeface="Cambria Math" panose="02040503050406030204" pitchFamily="18" charset="0"/>
                <a:ea typeface="宋体" panose="02010600030101010101" pitchFamily="2" charset="-122"/>
                <a:cs typeface="Times New Roman" panose="02020603050405020304" pitchFamily="18" charset="0"/>
              </a:rPr>
              <a:t>-2-</a:t>
            </a:r>
            <a:r>
              <a:rPr lang="zh-CN" altLang="zh-CN" sz="1800" dirty="0">
                <a:effectLst/>
                <a:latin typeface="Cambria Math" panose="02040503050406030204" pitchFamily="18" charset="0"/>
                <a:ea typeface="宋体" panose="02010600030101010101" pitchFamily="2" charset="-122"/>
                <a:cs typeface="Times New Roman" panose="02020603050405020304" pitchFamily="18" charset="0"/>
              </a:rPr>
              <a:t>甲氧乙基酯）单体共聚，加入交联剂</a:t>
            </a:r>
            <a:r>
              <a:rPr lang="en-US" altLang="zh-CN" sz="1800" dirty="0">
                <a:effectLst/>
                <a:latin typeface="Times New Roman" panose="02020603050405020304" pitchFamily="18" charset="0"/>
                <a:ea typeface="宋体" panose="02010600030101010101" pitchFamily="2" charset="-122"/>
              </a:rPr>
              <a:t>HDDA</a:t>
            </a:r>
            <a:r>
              <a:rPr lang="zh-CN" altLang="zh-CN" sz="1800" dirty="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dirty="0">
                <a:effectLst/>
                <a:latin typeface="Cambria Math" panose="02040503050406030204" pitchFamily="18" charset="0"/>
                <a:ea typeface="宋体" panose="02010600030101010101" pitchFamily="2" charset="-122"/>
                <a:cs typeface="Times New Roman" panose="02020603050405020304" pitchFamily="18" charset="0"/>
              </a:rPr>
              <a:t>1,6-</a:t>
            </a:r>
            <a:r>
              <a:rPr lang="zh-CN" altLang="zh-CN" sz="1800" dirty="0">
                <a:effectLst/>
                <a:latin typeface="Cambria Math" panose="02040503050406030204" pitchFamily="18" charset="0"/>
                <a:ea typeface="宋体" panose="02010600030101010101" pitchFamily="2" charset="-122"/>
                <a:cs typeface="Times New Roman" panose="02020603050405020304" pitchFamily="18" charset="0"/>
              </a:rPr>
              <a:t>己二醇二丙烯酸酯）与光引发剂</a:t>
            </a:r>
            <a:r>
              <a:rPr lang="en-US" altLang="zh-CN" sz="1800" dirty="0">
                <a:effectLst/>
                <a:latin typeface="Cambria Math" panose="02040503050406030204" pitchFamily="18" charset="0"/>
                <a:ea typeface="宋体" panose="02010600030101010101" pitchFamily="2" charset="-122"/>
                <a:cs typeface="Times New Roman" panose="02020603050405020304" pitchFamily="18" charset="0"/>
              </a:rPr>
              <a:t>1</a:t>
            </a:r>
            <a:r>
              <a:rPr lang="en-US" altLang="zh-CN" sz="1800" dirty="0">
                <a:effectLst/>
                <a:latin typeface="Times New Roman" panose="02020603050405020304" pitchFamily="18" charset="0"/>
                <a:ea typeface="宋体" panose="02010600030101010101" pitchFamily="2" charset="-122"/>
              </a:rPr>
              <a:t>173</a:t>
            </a:r>
            <a:r>
              <a:rPr lang="zh-CN" altLang="zh-CN" sz="1800" dirty="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dirty="0">
                <a:effectLst/>
                <a:latin typeface="Cambria Math" panose="02040503050406030204" pitchFamily="18" charset="0"/>
                <a:ea typeface="宋体" panose="02010600030101010101" pitchFamily="2" charset="-122"/>
                <a:cs typeface="Times New Roman" panose="02020603050405020304" pitchFamily="18" charset="0"/>
              </a:rPr>
              <a:t>2-</a:t>
            </a:r>
            <a:r>
              <a:rPr lang="zh-CN" altLang="zh-CN" sz="1800" dirty="0">
                <a:effectLst/>
                <a:latin typeface="Cambria Math" panose="02040503050406030204" pitchFamily="18" charset="0"/>
                <a:ea typeface="宋体" panose="02010600030101010101" pitchFamily="2" charset="-122"/>
                <a:cs typeface="Times New Roman" panose="02020603050405020304" pitchFamily="18" charset="0"/>
              </a:rPr>
              <a:t>羟基</a:t>
            </a:r>
            <a:r>
              <a:rPr lang="en-US" altLang="zh-CN" sz="1800" dirty="0">
                <a:effectLst/>
                <a:latin typeface="Cambria Math" panose="02040503050406030204" pitchFamily="18" charset="0"/>
                <a:ea typeface="宋体" panose="02010600030101010101" pitchFamily="2" charset="-122"/>
                <a:cs typeface="Times New Roman" panose="02020603050405020304" pitchFamily="18" charset="0"/>
              </a:rPr>
              <a:t>-2-</a:t>
            </a:r>
            <a:r>
              <a:rPr lang="zh-CN" altLang="zh-CN" sz="1800" dirty="0">
                <a:effectLst/>
                <a:latin typeface="Cambria Math" panose="02040503050406030204" pitchFamily="18" charset="0"/>
                <a:ea typeface="宋体" panose="02010600030101010101" pitchFamily="2" charset="-122"/>
                <a:cs typeface="Times New Roman" panose="02020603050405020304" pitchFamily="18" charset="0"/>
              </a:rPr>
              <a:t>甲基苯基丙酮）</a:t>
            </a:r>
            <a:endParaRPr lang="zh-CN" altLang="en-US" dirty="0"/>
          </a:p>
        </p:txBody>
      </p:sp>
      <p:pic>
        <p:nvPicPr>
          <p:cNvPr id="10" name="图片 9">
            <a:extLst>
              <a:ext uri="{FF2B5EF4-FFF2-40B4-BE49-F238E27FC236}">
                <a16:creationId xmlns:a16="http://schemas.microsoft.com/office/drawing/2014/main" id="{4E9924F0-B369-551C-94A2-7507C4BBD293}"/>
              </a:ext>
            </a:extLst>
          </p:cNvPr>
          <p:cNvPicPr>
            <a:picLocks noChangeAspect="1"/>
          </p:cNvPicPr>
          <p:nvPr/>
        </p:nvPicPr>
        <p:blipFill>
          <a:blip r:embed="rId4"/>
          <a:stretch>
            <a:fillRect/>
          </a:stretch>
        </p:blipFill>
        <p:spPr>
          <a:xfrm>
            <a:off x="4929510" y="3124910"/>
            <a:ext cx="2134513" cy="549940"/>
          </a:xfrm>
          <a:prstGeom prst="rect">
            <a:avLst/>
          </a:prstGeom>
        </p:spPr>
      </p:pic>
      <p:pic>
        <p:nvPicPr>
          <p:cNvPr id="11" name="图片 10">
            <a:extLst>
              <a:ext uri="{FF2B5EF4-FFF2-40B4-BE49-F238E27FC236}">
                <a16:creationId xmlns:a16="http://schemas.microsoft.com/office/drawing/2014/main" id="{BF602DBF-47AE-C0AF-CDA9-1375F7AACE83}"/>
              </a:ext>
            </a:extLst>
          </p:cNvPr>
          <p:cNvPicPr>
            <a:picLocks noChangeAspect="1"/>
          </p:cNvPicPr>
          <p:nvPr/>
        </p:nvPicPr>
        <p:blipFill>
          <a:blip r:embed="rId5"/>
          <a:stretch>
            <a:fillRect/>
          </a:stretch>
        </p:blipFill>
        <p:spPr>
          <a:xfrm>
            <a:off x="5426627" y="4042866"/>
            <a:ext cx="1350544" cy="923331"/>
          </a:xfrm>
          <a:prstGeom prst="rect">
            <a:avLst/>
          </a:prstGeom>
        </p:spPr>
      </p:pic>
      <p:cxnSp>
        <p:nvCxnSpPr>
          <p:cNvPr id="14" name="直接箭头连接符 13">
            <a:extLst>
              <a:ext uri="{FF2B5EF4-FFF2-40B4-BE49-F238E27FC236}">
                <a16:creationId xmlns:a16="http://schemas.microsoft.com/office/drawing/2014/main" id="{2CCEADEE-0ED1-9E66-748A-4E5335AE3618}"/>
              </a:ext>
            </a:extLst>
          </p:cNvPr>
          <p:cNvCxnSpPr/>
          <p:nvPr/>
        </p:nvCxnSpPr>
        <p:spPr>
          <a:xfrm>
            <a:off x="4728382" y="3987829"/>
            <a:ext cx="233564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6" name="图片 15">
            <a:extLst>
              <a:ext uri="{FF2B5EF4-FFF2-40B4-BE49-F238E27FC236}">
                <a16:creationId xmlns:a16="http://schemas.microsoft.com/office/drawing/2014/main" id="{CB366E2F-4A0F-6A04-14B8-5E3915687DB6}"/>
              </a:ext>
            </a:extLst>
          </p:cNvPr>
          <p:cNvPicPr>
            <a:picLocks noChangeAspect="1"/>
          </p:cNvPicPr>
          <p:nvPr/>
        </p:nvPicPr>
        <p:blipFill>
          <a:blip r:embed="rId6"/>
          <a:stretch>
            <a:fillRect/>
          </a:stretch>
        </p:blipFill>
        <p:spPr>
          <a:xfrm>
            <a:off x="1801746" y="2558443"/>
            <a:ext cx="2324301" cy="1668925"/>
          </a:xfrm>
          <a:prstGeom prst="rect">
            <a:avLst/>
          </a:prstGeom>
        </p:spPr>
      </p:pic>
      <p:pic>
        <p:nvPicPr>
          <p:cNvPr id="17" name="图片 16">
            <a:extLst>
              <a:ext uri="{FF2B5EF4-FFF2-40B4-BE49-F238E27FC236}">
                <a16:creationId xmlns:a16="http://schemas.microsoft.com/office/drawing/2014/main" id="{64F5BA17-3B94-D6D7-06DA-A800C8E2EBB8}"/>
              </a:ext>
            </a:extLst>
          </p:cNvPr>
          <p:cNvPicPr>
            <a:picLocks noChangeAspect="1"/>
          </p:cNvPicPr>
          <p:nvPr/>
        </p:nvPicPr>
        <p:blipFill>
          <a:blip r:embed="rId7"/>
          <a:stretch>
            <a:fillRect/>
          </a:stretch>
        </p:blipFill>
        <p:spPr>
          <a:xfrm>
            <a:off x="1442301" y="1148588"/>
            <a:ext cx="6833155" cy="1501528"/>
          </a:xfrm>
          <a:prstGeom prst="rect">
            <a:avLst/>
          </a:prstGeom>
        </p:spPr>
      </p:pic>
      <p:sp>
        <p:nvSpPr>
          <p:cNvPr id="3" name="灯片编号占位符 3">
            <a:extLst>
              <a:ext uri="{FF2B5EF4-FFF2-40B4-BE49-F238E27FC236}">
                <a16:creationId xmlns:a16="http://schemas.microsoft.com/office/drawing/2014/main" id="{EEF8323E-A8DA-EF3C-08C3-1EF1D1F81E9C}"/>
              </a:ext>
            </a:extLst>
          </p:cNvPr>
          <p:cNvSpPr txBox="1">
            <a:spLocks/>
          </p:cNvSpPr>
          <p:nvPr/>
        </p:nvSpPr>
        <p:spPr>
          <a:xfrm>
            <a:off x="9312525" y="6356351"/>
            <a:ext cx="2844800" cy="366184"/>
          </a:xfrm>
          <a:prstGeom prst="rect">
            <a:avLst/>
          </a:prstGeom>
        </p:spPr>
        <p:txBody>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a:lstStyle>
          <a:p>
            <a:pPr algn="r"/>
            <a:fld id="{FBACFFDD-BDC9-42E5-9CEC-915C0937ED90}" type="slidenum">
              <a:rPr lang="zh-CN" altLang="en-US" smtClean="0"/>
              <a:pPr algn="r"/>
              <a:t>10</a:t>
            </a:fld>
            <a:endParaRPr lang="zh-CN" altLang="en-US"/>
          </a:p>
        </p:txBody>
      </p:sp>
    </p:spTree>
    <p:extLst>
      <p:ext uri="{BB962C8B-B14F-4D97-AF65-F5344CB8AC3E}">
        <p14:creationId xmlns:p14="http://schemas.microsoft.com/office/powerpoint/2010/main" val="2534231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56BDDF-24E6-D3BA-A0F0-B29194A081B0}"/>
              </a:ext>
            </a:extLst>
          </p:cNvPr>
          <p:cNvSpPr>
            <a:spLocks noGrp="1"/>
          </p:cNvSpPr>
          <p:nvPr>
            <p:ph type="title"/>
          </p:nvPr>
        </p:nvSpPr>
        <p:spPr/>
        <p:txBody>
          <a:bodyPr/>
          <a:lstStyle/>
          <a:p>
            <a:r>
              <a:rPr lang="zh-CN" altLang="en-US" sz="3600" b="1" dirty="0">
                <a:solidFill>
                  <a:schemeClr val="tx1"/>
                </a:solidFill>
                <a:latin typeface="+mj-ea"/>
                <a:ea typeface="+mj-ea"/>
                <a:cs typeface="Calibri" panose="020F0502020204030204" pitchFamily="34" charset="0"/>
                <a:sym typeface="Arial" panose="020B0604020202020204" pitchFamily="34" charset="0"/>
              </a:rPr>
              <a:t>聚电解质弹性体制备与表征</a:t>
            </a:r>
            <a:endParaRPr lang="zh-CN" altLang="en-US" sz="3600" dirty="0"/>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6FDB8A69-5DBD-6DB6-8078-74575F3E8623}"/>
                  </a:ext>
                </a:extLst>
              </p:cNvPr>
              <p:cNvSpPr txBox="1"/>
              <p:nvPr/>
            </p:nvSpPr>
            <p:spPr>
              <a:xfrm>
                <a:off x="3490275" y="4714653"/>
                <a:ext cx="6113282" cy="1200329"/>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rPr>
                  <a:t>BS</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MEA</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HDDA:1173</a:t>
                </a:r>
                <a:r>
                  <a:rPr lang="en-US" altLang="zh-CN" sz="1800" dirty="0">
                    <a:effectLst/>
                    <a:latin typeface="Cambria Math" panose="02040503050406030204" pitchFamily="18" charset="0"/>
                    <a:ea typeface="宋体" panose="02010600030101010101" pitchFamily="2" charset="-122"/>
                    <a:cs typeface="Times New Roman" panose="02020603050405020304" pitchFamily="18" charset="0"/>
                  </a:rPr>
                  <a:t>=1</a:t>
                </a:r>
                <a:r>
                  <a:rPr lang="zh-CN" altLang="zh-CN" sz="1800" dirty="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dirty="0">
                    <a:effectLst/>
                    <a:latin typeface="Cambria Math" panose="02040503050406030204" pitchFamily="18" charset="0"/>
                    <a:ea typeface="宋体" panose="02010600030101010101" pitchFamily="2" charset="-122"/>
                    <a:cs typeface="Times New Roman" panose="02020603050405020304" pitchFamily="18" charset="0"/>
                  </a:rPr>
                  <a:t>2</a:t>
                </a:r>
                <a:r>
                  <a:rPr lang="zh-CN" altLang="zh-CN" sz="1800" dirty="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dirty="0">
                    <a:effectLst/>
                    <a:latin typeface="Cambria Math" panose="02040503050406030204" pitchFamily="18" charset="0"/>
                    <a:ea typeface="宋体" panose="02010600030101010101" pitchFamily="2" charset="-122"/>
                    <a:cs typeface="Times New Roman" panose="02020603050405020304" pitchFamily="18" charset="0"/>
                  </a:rPr>
                  <a:t>0.0002</a:t>
                </a:r>
                <a:r>
                  <a:rPr lang="zh-CN" altLang="zh-CN" sz="1800" dirty="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dirty="0">
                    <a:effectLst/>
                    <a:latin typeface="Cambria Math" panose="02040503050406030204" pitchFamily="18" charset="0"/>
                    <a:ea typeface="宋体" panose="02010600030101010101" pitchFamily="2" charset="-122"/>
                    <a:cs typeface="Times New Roman" panose="02020603050405020304" pitchFamily="18" charset="0"/>
                  </a:rPr>
                  <a:t>0.001</a:t>
                </a:r>
              </a:p>
              <a:p>
                <a:r>
                  <a:rPr lang="zh-CN" altLang="en-US" dirty="0"/>
                  <a:t>杨氏模量约为</a:t>
                </a:r>
                <a:r>
                  <a:rPr lang="en-US" altLang="zh-CN" dirty="0">
                    <a:latin typeface="Times New Roman" panose="02020603050405020304" pitchFamily="18" charset="0"/>
                    <a:cs typeface="Times New Roman" panose="02020603050405020304" pitchFamily="18" charset="0"/>
                  </a:rPr>
                  <a:t>58</a:t>
                </a:r>
                <a:r>
                  <a:rPr lang="en-US" altLang="zh-CN" dirty="0"/>
                  <a:t> kPa</a:t>
                </a:r>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测量光透过率所用样品厚度为</a:t>
                </a:r>
                <a:r>
                  <a:rPr lang="en-US" altLang="zh-CN" dirty="0">
                    <a:latin typeface="Times New Roman" panose="02020603050405020304" pitchFamily="18" charset="0"/>
                    <a:cs typeface="Times New Roman" panose="02020603050405020304" pitchFamily="18" charset="0"/>
                  </a:rPr>
                  <a:t>500</a:t>
                </a:r>
                <a:r>
                  <a:rPr lang="en-US" altLang="zh-CN" dirty="0"/>
                  <a:t> </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𝜇</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𝑚</m:t>
                    </m:r>
                  </m:oMath>
                </a14:m>
                <a:endParaRPr lang="en-US" altLang="zh-CN" dirty="0"/>
              </a:p>
              <a:p>
                <a:r>
                  <a:rPr lang="zh-CN" altLang="zh-CN" sz="1800" dirty="0">
                    <a:effectLst/>
                    <a:latin typeface="Cambria Math" panose="02040503050406030204" pitchFamily="18" charset="0"/>
                    <a:ea typeface="宋体" panose="02010600030101010101" pitchFamily="2" charset="-122"/>
                    <a:cs typeface="Times New Roman" panose="02020603050405020304" pitchFamily="18" charset="0"/>
                  </a:rPr>
                  <a:t>在波长大于</a:t>
                </a:r>
                <a:r>
                  <a:rPr lang="en-US" altLang="zh-CN" sz="1800" dirty="0">
                    <a:effectLst/>
                    <a:latin typeface="Cambria Math" panose="02040503050406030204" pitchFamily="18" charset="0"/>
                    <a:ea typeface="宋体" panose="02010600030101010101" pitchFamily="2" charset="-122"/>
                    <a:cs typeface="Times New Roman" panose="02020603050405020304" pitchFamily="18" charset="0"/>
                  </a:rPr>
                  <a:t>600 </a:t>
                </a:r>
                <a:r>
                  <a:rPr lang="en-US" altLang="zh-CN" sz="1800" dirty="0">
                    <a:effectLst/>
                    <a:latin typeface="Times New Roman" panose="02020603050405020304" pitchFamily="18" charset="0"/>
                    <a:ea typeface="宋体" panose="02010600030101010101" pitchFamily="2" charset="-122"/>
                  </a:rPr>
                  <a:t>nm</a:t>
                </a:r>
                <a:r>
                  <a:rPr lang="zh-CN" altLang="zh-CN" sz="1800" dirty="0">
                    <a:effectLst/>
                    <a:latin typeface="Cambria Math" panose="02040503050406030204" pitchFamily="18" charset="0"/>
                    <a:ea typeface="宋体" panose="02010600030101010101" pitchFamily="2" charset="-122"/>
                    <a:cs typeface="Times New Roman" panose="02020603050405020304" pitchFamily="18" charset="0"/>
                  </a:rPr>
                  <a:t>时材料的光透过率达到了</a:t>
                </a:r>
                <a:r>
                  <a:rPr lang="en-US" altLang="zh-CN" sz="1800" dirty="0">
                    <a:effectLst/>
                    <a:latin typeface="Cambria Math" panose="02040503050406030204" pitchFamily="18" charset="0"/>
                    <a:ea typeface="宋体" panose="02010600030101010101" pitchFamily="2" charset="-122"/>
                    <a:cs typeface="Times New Roman" panose="02020603050405020304" pitchFamily="18" charset="0"/>
                  </a:rPr>
                  <a:t>92%</a:t>
                </a:r>
                <a:endParaRPr lang="zh-CN" altLang="en-US" dirty="0"/>
              </a:p>
            </p:txBody>
          </p:sp>
        </mc:Choice>
        <mc:Fallback>
          <p:sp>
            <p:nvSpPr>
              <p:cNvPr id="4" name="文本框 3">
                <a:extLst>
                  <a:ext uri="{FF2B5EF4-FFF2-40B4-BE49-F238E27FC236}">
                    <a16:creationId xmlns:a16="http://schemas.microsoft.com/office/drawing/2014/main" id="{6FDB8A69-5DBD-6DB6-8078-74575F3E8623}"/>
                  </a:ext>
                </a:extLst>
              </p:cNvPr>
              <p:cNvSpPr txBox="1">
                <a:spLocks noRot="1" noChangeAspect="1" noMove="1" noResize="1" noEditPoints="1" noAdjustHandles="1" noChangeArrowheads="1" noChangeShapeType="1" noTextEdit="1"/>
              </p:cNvSpPr>
              <p:nvPr/>
            </p:nvSpPr>
            <p:spPr>
              <a:xfrm>
                <a:off x="3490275" y="4714653"/>
                <a:ext cx="6113282" cy="1200329"/>
              </a:xfrm>
              <a:prstGeom prst="rect">
                <a:avLst/>
              </a:prstGeom>
              <a:blipFill>
                <a:blip r:embed="rId2"/>
                <a:stretch>
                  <a:fillRect l="-898" t="-3553" b="-7107"/>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F46337AB-FC6B-EB45-C67C-50A80DCB1B28}"/>
              </a:ext>
            </a:extLst>
          </p:cNvPr>
          <p:cNvPicPr>
            <a:picLocks noChangeAspect="1"/>
          </p:cNvPicPr>
          <p:nvPr/>
        </p:nvPicPr>
        <p:blipFill>
          <a:blip r:embed="rId3"/>
          <a:stretch>
            <a:fillRect/>
          </a:stretch>
        </p:blipFill>
        <p:spPr>
          <a:xfrm>
            <a:off x="4584404" y="1098995"/>
            <a:ext cx="7532179" cy="3501286"/>
          </a:xfrm>
          <a:prstGeom prst="rect">
            <a:avLst/>
          </a:prstGeom>
        </p:spPr>
      </p:pic>
      <p:pic>
        <p:nvPicPr>
          <p:cNvPr id="5" name="图片 4" descr="图表, 折线图&#10;&#10;描述已自动生成">
            <a:extLst>
              <a:ext uri="{FF2B5EF4-FFF2-40B4-BE49-F238E27FC236}">
                <a16:creationId xmlns:a16="http://schemas.microsoft.com/office/drawing/2014/main" id="{C45143F9-599B-4EEA-F808-5E1D09F1FD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099" y="1256316"/>
            <a:ext cx="4248857" cy="3186643"/>
          </a:xfrm>
          <a:prstGeom prst="rect">
            <a:avLst/>
          </a:prstGeom>
        </p:spPr>
      </p:pic>
      <p:sp>
        <p:nvSpPr>
          <p:cNvPr id="8" name="灯片编号占位符 3">
            <a:extLst>
              <a:ext uri="{FF2B5EF4-FFF2-40B4-BE49-F238E27FC236}">
                <a16:creationId xmlns:a16="http://schemas.microsoft.com/office/drawing/2014/main" id="{B39BC33C-449B-2DD9-CD8A-39DCDD368809}"/>
              </a:ext>
            </a:extLst>
          </p:cNvPr>
          <p:cNvSpPr txBox="1">
            <a:spLocks/>
          </p:cNvSpPr>
          <p:nvPr/>
        </p:nvSpPr>
        <p:spPr>
          <a:xfrm>
            <a:off x="9312525" y="6356351"/>
            <a:ext cx="2844800" cy="366184"/>
          </a:xfrm>
          <a:prstGeom prst="rect">
            <a:avLst/>
          </a:prstGeom>
        </p:spPr>
        <p:txBody>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a:lstStyle>
          <a:p>
            <a:pPr algn="r"/>
            <a:fld id="{FBACFFDD-BDC9-42E5-9CEC-915C0937ED90}" type="slidenum">
              <a:rPr lang="zh-CN" altLang="en-US" smtClean="0"/>
              <a:pPr algn="r"/>
              <a:t>11</a:t>
            </a:fld>
            <a:endParaRPr lang="zh-CN" altLang="en-US"/>
          </a:p>
        </p:txBody>
      </p:sp>
    </p:spTree>
    <p:extLst>
      <p:ext uri="{BB962C8B-B14F-4D97-AF65-F5344CB8AC3E}">
        <p14:creationId xmlns:p14="http://schemas.microsoft.com/office/powerpoint/2010/main" val="4022015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3">
            <a:extLst>
              <a:ext uri="{FF2B5EF4-FFF2-40B4-BE49-F238E27FC236}">
                <a16:creationId xmlns:a16="http://schemas.microsoft.com/office/drawing/2014/main" id="{81365CFC-6B74-4B79-979F-4BD316E5D6CC}"/>
              </a:ext>
            </a:extLst>
          </p:cNvPr>
          <p:cNvSpPr/>
          <p:nvPr>
            <p:custDataLst>
              <p:tags r:id="rId1"/>
            </p:custDataLst>
          </p:nvPr>
        </p:nvSpPr>
        <p:spPr>
          <a:xfrm>
            <a:off x="3407814" y="2357481"/>
            <a:ext cx="8507666" cy="122266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9050" cap="sq">
            <a:noFill/>
            <a:bevel/>
          </a:ln>
        </p:spPr>
        <p:style>
          <a:lnRef idx="2">
            <a:srgbClr val="1D6DC2">
              <a:shade val="50000"/>
            </a:srgbClr>
          </a:lnRef>
          <a:fillRef idx="1">
            <a:srgbClr val="1D6DC2"/>
          </a:fillRef>
          <a:effectRef idx="0">
            <a:srgbClr val="1D6DC2"/>
          </a:effectRef>
          <a:fontRef idx="minor">
            <a:srgbClr val="FFFFFF"/>
          </a:fontRef>
        </p:style>
        <p:txBody>
          <a:bodyPr rot="0" spcFirstLastPara="0" vertOverflow="overflow" horzOverflow="overflow" vert="horz" wrap="square" lIns="120000" tIns="62400" rIns="120000" bIns="62400" numCol="1" spcCol="0" rtlCol="0" fromWordArt="0" anchor="b" anchorCtr="0" forceAA="0" compatLnSpc="1">
            <a:noAutofit/>
          </a:bodyPr>
          <a:lstStyle/>
          <a:p>
            <a:pPr>
              <a:lnSpc>
                <a:spcPct val="120000"/>
              </a:lnSpc>
            </a:pPr>
            <a:r>
              <a:rPr lang="zh-CN" altLang="en-US" sz="2800" b="1" dirty="0">
                <a:solidFill>
                  <a:schemeClr val="tx1"/>
                </a:solidFill>
                <a:latin typeface="+mj-ea"/>
                <a:ea typeface="+mj-ea"/>
                <a:cs typeface="Calibri" panose="020F0502020204030204" pitchFamily="34" charset="0"/>
                <a:sym typeface="Arial" panose="020B0604020202020204" pitchFamily="34" charset="0"/>
              </a:rPr>
              <a:t>四、介电弹性体驱动柔性可变焦菲涅尔透镜的制备</a:t>
            </a:r>
            <a:endParaRPr lang="en-US" altLang="zh-CN" sz="2800" b="1" dirty="0">
              <a:solidFill>
                <a:schemeClr val="tx1"/>
              </a:solidFill>
              <a:latin typeface="+mj-ea"/>
              <a:ea typeface="+mj-ea"/>
              <a:cs typeface="Calibri" panose="020F0502020204030204" pitchFamily="34" charset="0"/>
              <a:sym typeface="Arial" panose="020B0604020202020204" pitchFamily="34" charset="0"/>
            </a:endParaRPr>
          </a:p>
        </p:txBody>
      </p:sp>
      <p:sp>
        <p:nvSpPr>
          <p:cNvPr id="5" name="Parallelogram 4">
            <a:extLst>
              <a:ext uri="{FF2B5EF4-FFF2-40B4-BE49-F238E27FC236}">
                <a16:creationId xmlns:a16="http://schemas.microsoft.com/office/drawing/2014/main" id="{A1B04DAE-23E3-437A-B3BB-C184AD352433}"/>
              </a:ext>
            </a:extLst>
          </p:cNvPr>
          <p:cNvSpPr/>
          <p:nvPr/>
        </p:nvSpPr>
        <p:spPr>
          <a:xfrm flipH="1">
            <a:off x="2159731" y="2948963"/>
            <a:ext cx="680547" cy="631184"/>
          </a:xfrm>
          <a:prstGeom prst="parallelogram">
            <a:avLst>
              <a:gd name="adj" fmla="val 58070"/>
            </a:avLst>
          </a:pr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Parallelogram 5">
            <a:extLst>
              <a:ext uri="{FF2B5EF4-FFF2-40B4-BE49-F238E27FC236}">
                <a16:creationId xmlns:a16="http://schemas.microsoft.com/office/drawing/2014/main" id="{AB06EC56-7568-48F4-ADC5-2FACF698F8FC}"/>
              </a:ext>
            </a:extLst>
          </p:cNvPr>
          <p:cNvSpPr/>
          <p:nvPr/>
        </p:nvSpPr>
        <p:spPr>
          <a:xfrm flipH="1">
            <a:off x="2642551" y="2948966"/>
            <a:ext cx="680547" cy="631183"/>
          </a:xfrm>
          <a:prstGeom prst="parallelogram">
            <a:avLst>
              <a:gd name="adj" fmla="val 58070"/>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cxnSp>
        <p:nvCxnSpPr>
          <p:cNvPr id="7" name="Straight Connector 6">
            <a:extLst>
              <a:ext uri="{FF2B5EF4-FFF2-40B4-BE49-F238E27FC236}">
                <a16:creationId xmlns:a16="http://schemas.microsoft.com/office/drawing/2014/main" id="{6B617495-4CCA-4FDA-8255-460AF284E317}"/>
              </a:ext>
            </a:extLst>
          </p:cNvPr>
          <p:cNvCxnSpPr>
            <a:cxnSpLocks/>
          </p:cNvCxnSpPr>
          <p:nvPr/>
        </p:nvCxnSpPr>
        <p:spPr>
          <a:xfrm flipV="1">
            <a:off x="3306039" y="3580147"/>
            <a:ext cx="734759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TextBox 30">
            <a:extLst>
              <a:ext uri="{FF2B5EF4-FFF2-40B4-BE49-F238E27FC236}">
                <a16:creationId xmlns:a16="http://schemas.microsoft.com/office/drawing/2014/main" id="{B85CF340-7112-47F4-A01E-6642C8B20970}"/>
              </a:ext>
            </a:extLst>
          </p:cNvPr>
          <p:cNvSpPr txBox="1"/>
          <p:nvPr/>
        </p:nvSpPr>
        <p:spPr>
          <a:xfrm>
            <a:off x="431607" y="356787"/>
            <a:ext cx="1146468" cy="666786"/>
          </a:xfrm>
          <a:prstGeom prst="rect">
            <a:avLst/>
          </a:prstGeom>
          <a:noFill/>
          <a:ln w="9525">
            <a:noFill/>
          </a:ln>
        </p:spPr>
        <p:txBody>
          <a:bodyPr wrap="none" anchor="t" anchorCtr="0">
            <a:spAutoFit/>
          </a:bodyPr>
          <a:lstStyle/>
          <a:p>
            <a:pPr defTabSz="1219139">
              <a:defRPr/>
            </a:pPr>
            <a:r>
              <a:rPr lang="zh-CN" altLang="en-US" sz="3733" b="1" dirty="0">
                <a:latin typeface="+mj-ea"/>
                <a:ea typeface="+mj-ea"/>
                <a:cs typeface="Calibri" panose="020F0502020204030204" pitchFamily="34" charset="0"/>
              </a:rPr>
              <a:t>目录</a:t>
            </a:r>
            <a:endParaRPr lang="en-US" altLang="zh-CN" sz="3733" b="1" dirty="0">
              <a:latin typeface="+mj-ea"/>
              <a:ea typeface="+mj-ea"/>
              <a:cs typeface="Calibri" panose="020F0502020204030204" pitchFamily="34" charset="0"/>
            </a:endParaRPr>
          </a:p>
        </p:txBody>
      </p:sp>
      <p:sp>
        <p:nvSpPr>
          <p:cNvPr id="4" name="灯片编号占位符 3">
            <a:extLst>
              <a:ext uri="{FF2B5EF4-FFF2-40B4-BE49-F238E27FC236}">
                <a16:creationId xmlns:a16="http://schemas.microsoft.com/office/drawing/2014/main" id="{FBFCF4F3-2EE7-B560-42FA-AEE265C9BF33}"/>
              </a:ext>
            </a:extLst>
          </p:cNvPr>
          <p:cNvSpPr>
            <a:spLocks noGrp="1"/>
          </p:cNvSpPr>
          <p:nvPr>
            <p:ph type="sldNum" sz="quarter" idx="4"/>
          </p:nvPr>
        </p:nvSpPr>
        <p:spPr/>
        <p:txBody>
          <a:bodyPr/>
          <a:lstStyle/>
          <a:p>
            <a:fld id="{FBACFFDD-BDC9-42E5-9CEC-915C0937ED90}" type="slidenum">
              <a:rPr lang="zh-CN" altLang="en-US" smtClean="0"/>
              <a:t>12</a:t>
            </a:fld>
            <a:endParaRPr lang="zh-CN" altLang="en-US"/>
          </a:p>
        </p:txBody>
      </p:sp>
    </p:spTree>
    <p:extLst>
      <p:ext uri="{BB962C8B-B14F-4D97-AF65-F5344CB8AC3E}">
        <p14:creationId xmlns:p14="http://schemas.microsoft.com/office/powerpoint/2010/main" val="2879067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A200EC-E3B3-C284-8974-362683CE22B0}"/>
              </a:ext>
            </a:extLst>
          </p:cNvPr>
          <p:cNvSpPr>
            <a:spLocks noGrp="1"/>
          </p:cNvSpPr>
          <p:nvPr>
            <p:ph type="title"/>
          </p:nvPr>
        </p:nvSpPr>
        <p:spPr>
          <a:xfrm>
            <a:off x="386098" y="192614"/>
            <a:ext cx="10049373" cy="792009"/>
          </a:xfrm>
        </p:spPr>
        <p:txBody>
          <a:bodyPr/>
          <a:lstStyle/>
          <a:p>
            <a:r>
              <a:rPr lang="zh-CN" altLang="en-US" sz="2800" b="1" dirty="0">
                <a:solidFill>
                  <a:schemeClr val="tx1"/>
                </a:solidFill>
                <a:latin typeface="+mj-ea"/>
                <a:ea typeface="+mj-ea"/>
                <a:cs typeface="Calibri" panose="020F0502020204030204" pitchFamily="34" charset="0"/>
                <a:sym typeface="Arial" panose="020B0604020202020204" pitchFamily="34" charset="0"/>
              </a:rPr>
              <a:t>介电弹性体驱动柔性可变焦菲涅尔透镜的制备</a:t>
            </a:r>
            <a:endParaRPr lang="zh-CN" altLang="en-US" sz="2800" dirty="0"/>
          </a:p>
        </p:txBody>
      </p:sp>
      <p:pic>
        <p:nvPicPr>
          <p:cNvPr id="4" name="图片 3" descr="图示&#10;&#10;低可信度描述已自动生成">
            <a:extLst>
              <a:ext uri="{FF2B5EF4-FFF2-40B4-BE49-F238E27FC236}">
                <a16:creationId xmlns:a16="http://schemas.microsoft.com/office/drawing/2014/main" id="{B9D20E3F-2318-7E04-EA7B-17DB0AA80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12" y="1256034"/>
            <a:ext cx="11013776" cy="4882119"/>
          </a:xfrm>
          <a:prstGeom prst="rect">
            <a:avLst/>
          </a:prstGeom>
        </p:spPr>
      </p:pic>
      <p:sp>
        <p:nvSpPr>
          <p:cNvPr id="6" name="灯片编号占位符 3">
            <a:extLst>
              <a:ext uri="{FF2B5EF4-FFF2-40B4-BE49-F238E27FC236}">
                <a16:creationId xmlns:a16="http://schemas.microsoft.com/office/drawing/2014/main" id="{78D12CA2-22CB-9E03-851D-BC5628D9646B}"/>
              </a:ext>
            </a:extLst>
          </p:cNvPr>
          <p:cNvSpPr txBox="1">
            <a:spLocks/>
          </p:cNvSpPr>
          <p:nvPr/>
        </p:nvSpPr>
        <p:spPr>
          <a:xfrm>
            <a:off x="9312525" y="6356351"/>
            <a:ext cx="2844800" cy="366184"/>
          </a:xfrm>
          <a:prstGeom prst="rect">
            <a:avLst/>
          </a:prstGeom>
        </p:spPr>
        <p:txBody>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a:lstStyle>
          <a:p>
            <a:pPr algn="r"/>
            <a:fld id="{FBACFFDD-BDC9-42E5-9CEC-915C0937ED90}" type="slidenum">
              <a:rPr lang="zh-CN" altLang="en-US" smtClean="0"/>
              <a:pPr algn="r"/>
              <a:t>13</a:t>
            </a:fld>
            <a:endParaRPr lang="zh-CN" altLang="en-US"/>
          </a:p>
        </p:txBody>
      </p:sp>
    </p:spTree>
    <p:extLst>
      <p:ext uri="{BB962C8B-B14F-4D97-AF65-F5344CB8AC3E}">
        <p14:creationId xmlns:p14="http://schemas.microsoft.com/office/powerpoint/2010/main" val="2268542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05207A-36D4-A423-541F-147EB3AB7151}"/>
              </a:ext>
            </a:extLst>
          </p:cNvPr>
          <p:cNvPicPr>
            <a:picLocks noChangeAspect="1"/>
          </p:cNvPicPr>
          <p:nvPr/>
        </p:nvPicPr>
        <p:blipFill>
          <a:blip r:embed="rId2"/>
          <a:stretch>
            <a:fillRect/>
          </a:stretch>
        </p:blipFill>
        <p:spPr>
          <a:xfrm>
            <a:off x="4252656" y="1135360"/>
            <a:ext cx="7608238" cy="5312573"/>
          </a:xfrm>
          <a:prstGeom prst="rect">
            <a:avLst/>
          </a:prstGeom>
        </p:spPr>
      </p:pic>
      <p:sp>
        <p:nvSpPr>
          <p:cNvPr id="4" name="标题 1">
            <a:extLst>
              <a:ext uri="{FF2B5EF4-FFF2-40B4-BE49-F238E27FC236}">
                <a16:creationId xmlns:a16="http://schemas.microsoft.com/office/drawing/2014/main" id="{3AA256AD-43B1-7C05-81DD-841124AA3FED}"/>
              </a:ext>
            </a:extLst>
          </p:cNvPr>
          <p:cNvSpPr>
            <a:spLocks noGrp="1"/>
          </p:cNvSpPr>
          <p:nvPr>
            <p:ph type="title"/>
          </p:nvPr>
        </p:nvSpPr>
        <p:spPr>
          <a:xfrm>
            <a:off x="386098" y="192614"/>
            <a:ext cx="10049373" cy="792009"/>
          </a:xfrm>
        </p:spPr>
        <p:txBody>
          <a:bodyPr/>
          <a:lstStyle/>
          <a:p>
            <a:r>
              <a:rPr lang="zh-CN" altLang="en-US" sz="2800" b="1" dirty="0">
                <a:solidFill>
                  <a:schemeClr val="tx1"/>
                </a:solidFill>
                <a:latin typeface="+mj-ea"/>
                <a:ea typeface="+mj-ea"/>
                <a:cs typeface="Calibri" panose="020F0502020204030204" pitchFamily="34" charset="0"/>
                <a:sym typeface="Arial" panose="020B0604020202020204" pitchFamily="34" charset="0"/>
              </a:rPr>
              <a:t>介电弹性体驱动柔性可变焦菲涅尔透镜的制备</a:t>
            </a:r>
            <a:endParaRPr lang="zh-CN" altLang="en-US" sz="2800" dirty="0"/>
          </a:p>
        </p:txBody>
      </p:sp>
      <p:pic>
        <p:nvPicPr>
          <p:cNvPr id="7" name="图片 6" descr="图片包含 物体, 前, 男人, 桌子&#10;&#10;描述已自动生成">
            <a:extLst>
              <a:ext uri="{FF2B5EF4-FFF2-40B4-BE49-F238E27FC236}">
                <a16:creationId xmlns:a16="http://schemas.microsoft.com/office/drawing/2014/main" id="{D59690DD-C96F-E677-B8C5-C6C6E8B7F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112" y="1230542"/>
            <a:ext cx="1916293" cy="4134024"/>
          </a:xfrm>
          <a:prstGeom prst="rect">
            <a:avLst/>
          </a:prstGeom>
        </p:spPr>
      </p:pic>
      <p:sp>
        <p:nvSpPr>
          <p:cNvPr id="8" name="矩形 7">
            <a:extLst>
              <a:ext uri="{FF2B5EF4-FFF2-40B4-BE49-F238E27FC236}">
                <a16:creationId xmlns:a16="http://schemas.microsoft.com/office/drawing/2014/main" id="{1EEFCE30-60A5-909D-7EFB-F2C55A9BB87E}"/>
              </a:ext>
            </a:extLst>
          </p:cNvPr>
          <p:cNvSpPr/>
          <p:nvPr/>
        </p:nvSpPr>
        <p:spPr>
          <a:xfrm>
            <a:off x="1423626" y="5396625"/>
            <a:ext cx="1571264"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VHX-7000</a:t>
            </a:r>
            <a:endParaRPr lang="zh-CN" alt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 name="灯片编号占位符 3">
            <a:extLst>
              <a:ext uri="{FF2B5EF4-FFF2-40B4-BE49-F238E27FC236}">
                <a16:creationId xmlns:a16="http://schemas.microsoft.com/office/drawing/2014/main" id="{135F5179-CB4F-8B41-066B-7AEA4530CA7F}"/>
              </a:ext>
            </a:extLst>
          </p:cNvPr>
          <p:cNvSpPr txBox="1">
            <a:spLocks/>
          </p:cNvSpPr>
          <p:nvPr/>
        </p:nvSpPr>
        <p:spPr>
          <a:xfrm>
            <a:off x="9312525" y="6356351"/>
            <a:ext cx="2844800" cy="366184"/>
          </a:xfrm>
          <a:prstGeom prst="rect">
            <a:avLst/>
          </a:prstGeom>
        </p:spPr>
        <p:txBody>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a:lstStyle>
          <a:p>
            <a:pPr algn="r"/>
            <a:fld id="{FBACFFDD-BDC9-42E5-9CEC-915C0937ED90}" type="slidenum">
              <a:rPr lang="zh-CN" altLang="en-US" smtClean="0"/>
              <a:pPr algn="r"/>
              <a:t>14</a:t>
            </a:fld>
            <a:endParaRPr lang="zh-CN" altLang="en-US"/>
          </a:p>
        </p:txBody>
      </p:sp>
    </p:spTree>
    <p:extLst>
      <p:ext uri="{BB962C8B-B14F-4D97-AF65-F5344CB8AC3E}">
        <p14:creationId xmlns:p14="http://schemas.microsoft.com/office/powerpoint/2010/main" val="4005476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6F4A25F-627E-1905-1BB9-A75647606555}"/>
              </a:ext>
            </a:extLst>
          </p:cNvPr>
          <p:cNvPicPr>
            <a:picLocks noChangeAspect="1"/>
          </p:cNvPicPr>
          <p:nvPr/>
        </p:nvPicPr>
        <p:blipFill>
          <a:blip r:embed="rId2"/>
          <a:stretch>
            <a:fillRect/>
          </a:stretch>
        </p:blipFill>
        <p:spPr>
          <a:xfrm>
            <a:off x="386099" y="1672977"/>
            <a:ext cx="2859104" cy="1756023"/>
          </a:xfrm>
          <a:prstGeom prst="rect">
            <a:avLst/>
          </a:prstGeom>
        </p:spPr>
      </p:pic>
      <p:pic>
        <p:nvPicPr>
          <p:cNvPr id="6" name="图片 5">
            <a:extLst>
              <a:ext uri="{FF2B5EF4-FFF2-40B4-BE49-F238E27FC236}">
                <a16:creationId xmlns:a16="http://schemas.microsoft.com/office/drawing/2014/main" id="{3214FAB0-9C61-87D9-069E-1C3E49A932AE}"/>
              </a:ext>
            </a:extLst>
          </p:cNvPr>
          <p:cNvPicPr>
            <a:picLocks noChangeAspect="1"/>
          </p:cNvPicPr>
          <p:nvPr/>
        </p:nvPicPr>
        <p:blipFill>
          <a:blip r:embed="rId3"/>
          <a:stretch>
            <a:fillRect/>
          </a:stretch>
        </p:blipFill>
        <p:spPr>
          <a:xfrm>
            <a:off x="4590853" y="1675755"/>
            <a:ext cx="2604510" cy="1753245"/>
          </a:xfrm>
          <a:prstGeom prst="rect">
            <a:avLst/>
          </a:prstGeom>
        </p:spPr>
      </p:pic>
      <p:pic>
        <p:nvPicPr>
          <p:cNvPr id="8" name="图片 7">
            <a:extLst>
              <a:ext uri="{FF2B5EF4-FFF2-40B4-BE49-F238E27FC236}">
                <a16:creationId xmlns:a16="http://schemas.microsoft.com/office/drawing/2014/main" id="{581DDC3D-646C-EBD2-9714-94258D93C32C}"/>
              </a:ext>
            </a:extLst>
          </p:cNvPr>
          <p:cNvPicPr>
            <a:picLocks noChangeAspect="1"/>
          </p:cNvPicPr>
          <p:nvPr/>
        </p:nvPicPr>
        <p:blipFill>
          <a:blip r:embed="rId4"/>
          <a:stretch>
            <a:fillRect/>
          </a:stretch>
        </p:blipFill>
        <p:spPr>
          <a:xfrm>
            <a:off x="8541013" y="1672977"/>
            <a:ext cx="3264888" cy="1903914"/>
          </a:xfrm>
          <a:prstGeom prst="rect">
            <a:avLst/>
          </a:prstGeom>
        </p:spPr>
      </p:pic>
      <p:cxnSp>
        <p:nvCxnSpPr>
          <p:cNvPr id="12" name="直接连接符 11">
            <a:extLst>
              <a:ext uri="{FF2B5EF4-FFF2-40B4-BE49-F238E27FC236}">
                <a16:creationId xmlns:a16="http://schemas.microsoft.com/office/drawing/2014/main" id="{F9A75029-9802-5464-A4E7-AA7F626708E4}"/>
              </a:ext>
            </a:extLst>
          </p:cNvPr>
          <p:cNvCxnSpPr>
            <a:cxnSpLocks/>
          </p:cNvCxnSpPr>
          <p:nvPr/>
        </p:nvCxnSpPr>
        <p:spPr>
          <a:xfrm flipH="1">
            <a:off x="8418537" y="2762053"/>
            <a:ext cx="480767" cy="65988"/>
          </a:xfrm>
          <a:prstGeom prst="line">
            <a:avLst/>
          </a:prstGeom>
          <a:ln w="57150">
            <a:solidFill>
              <a:schemeClr val="accent6">
                <a:lumMod val="50000"/>
              </a:schemeClr>
            </a:solidFill>
          </a:ln>
        </p:spPr>
        <p:style>
          <a:lnRef idx="1">
            <a:schemeClr val="accent6"/>
          </a:lnRef>
          <a:fillRef idx="0">
            <a:schemeClr val="accent6"/>
          </a:fillRef>
          <a:effectRef idx="0">
            <a:schemeClr val="accent6"/>
          </a:effectRef>
          <a:fontRef idx="minor">
            <a:schemeClr val="tx1"/>
          </a:fontRef>
        </p:style>
      </p:cxnSp>
      <p:cxnSp>
        <p:nvCxnSpPr>
          <p:cNvPr id="14" name="直接连接符 13">
            <a:extLst>
              <a:ext uri="{FF2B5EF4-FFF2-40B4-BE49-F238E27FC236}">
                <a16:creationId xmlns:a16="http://schemas.microsoft.com/office/drawing/2014/main" id="{5B23CF9C-C42B-3C92-24CE-FE6123B0DBCD}"/>
              </a:ext>
            </a:extLst>
          </p:cNvPr>
          <p:cNvCxnSpPr>
            <a:cxnSpLocks/>
          </p:cNvCxnSpPr>
          <p:nvPr/>
        </p:nvCxnSpPr>
        <p:spPr>
          <a:xfrm flipH="1">
            <a:off x="11580387" y="2485000"/>
            <a:ext cx="480767" cy="65988"/>
          </a:xfrm>
          <a:prstGeom prst="line">
            <a:avLst/>
          </a:prstGeom>
          <a:ln w="57150">
            <a:solidFill>
              <a:schemeClr val="accent6">
                <a:lumMod val="50000"/>
              </a:schemeClr>
            </a:solidFill>
          </a:ln>
        </p:spPr>
        <p:style>
          <a:lnRef idx="1">
            <a:schemeClr val="accent6"/>
          </a:lnRef>
          <a:fillRef idx="0">
            <a:schemeClr val="accent6"/>
          </a:fillRef>
          <a:effectRef idx="0">
            <a:schemeClr val="accent6"/>
          </a:effectRef>
          <a:fontRef idx="minor">
            <a:schemeClr val="tx1"/>
          </a:fontRef>
        </p:style>
      </p:cxnSp>
      <p:sp>
        <p:nvSpPr>
          <p:cNvPr id="15" name="TextBox 3">
            <a:extLst>
              <a:ext uri="{FF2B5EF4-FFF2-40B4-BE49-F238E27FC236}">
                <a16:creationId xmlns:a16="http://schemas.microsoft.com/office/drawing/2014/main" id="{410771E7-3F00-9E6F-D1A2-4AF255F90F40}"/>
              </a:ext>
            </a:extLst>
          </p:cNvPr>
          <p:cNvSpPr txBox="1"/>
          <p:nvPr/>
        </p:nvSpPr>
        <p:spPr>
          <a:xfrm>
            <a:off x="573392" y="3244334"/>
            <a:ext cx="2739112" cy="369332"/>
          </a:xfrm>
          <a:prstGeom prst="rect">
            <a:avLst/>
          </a:prstGeom>
          <a:noFill/>
        </p:spPr>
        <p:txBody>
          <a:bodyPr wrap="square" rtlCol="0">
            <a:spAutoFit/>
          </a:bodyPr>
          <a:lstStyle/>
          <a:p>
            <a:r>
              <a:rPr lang="zh-CN" altLang="en-US" dirty="0">
                <a:latin typeface="+mn-ea"/>
                <a:ea typeface="+mn-ea"/>
              </a:rPr>
              <a:t>预拉伸</a:t>
            </a:r>
            <a:r>
              <a:rPr lang="en-US" altLang="zh-CN" dirty="0">
                <a:latin typeface="Times New Roman" panose="02020603050405020304" pitchFamily="18" charset="0"/>
                <a:ea typeface="+mn-ea"/>
                <a:cs typeface="Times New Roman" panose="02020603050405020304" pitchFamily="18" charset="0"/>
              </a:rPr>
              <a:t>VHB</a:t>
            </a:r>
            <a:r>
              <a:rPr lang="zh-CN" altLang="en-US" dirty="0">
                <a:latin typeface="+mn-ea"/>
                <a:ea typeface="+mn-ea"/>
              </a:rPr>
              <a:t>，框架固定</a:t>
            </a:r>
          </a:p>
        </p:txBody>
      </p:sp>
      <p:sp>
        <p:nvSpPr>
          <p:cNvPr id="16" name="TextBox 19">
            <a:extLst>
              <a:ext uri="{FF2B5EF4-FFF2-40B4-BE49-F238E27FC236}">
                <a16:creationId xmlns:a16="http://schemas.microsoft.com/office/drawing/2014/main" id="{AB85D2D4-A66A-AED4-9137-E38B8F9D5106}"/>
              </a:ext>
            </a:extLst>
          </p:cNvPr>
          <p:cNvSpPr txBox="1"/>
          <p:nvPr/>
        </p:nvSpPr>
        <p:spPr>
          <a:xfrm>
            <a:off x="3660679" y="2273989"/>
            <a:ext cx="730649" cy="307777"/>
          </a:xfrm>
          <a:prstGeom prst="rect">
            <a:avLst/>
          </a:prstGeom>
          <a:noFill/>
        </p:spPr>
        <p:txBody>
          <a:bodyPr wrap="square" rtlCol="0">
            <a:spAutoFit/>
          </a:bodyPr>
          <a:lstStyle/>
          <a:p>
            <a:r>
              <a:rPr lang="zh-CN" altLang="en-US" sz="1400" dirty="0"/>
              <a:t>裁切</a:t>
            </a:r>
          </a:p>
        </p:txBody>
      </p:sp>
      <p:cxnSp>
        <p:nvCxnSpPr>
          <p:cNvPr id="18" name="直接箭头连接符 17">
            <a:extLst>
              <a:ext uri="{FF2B5EF4-FFF2-40B4-BE49-F238E27FC236}">
                <a16:creationId xmlns:a16="http://schemas.microsoft.com/office/drawing/2014/main" id="{D96AF697-B9AB-0451-C8F6-A7DF18F5634B}"/>
              </a:ext>
            </a:extLst>
          </p:cNvPr>
          <p:cNvCxnSpPr/>
          <p:nvPr/>
        </p:nvCxnSpPr>
        <p:spPr>
          <a:xfrm>
            <a:off x="3462553" y="2550988"/>
            <a:ext cx="100575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TextBox 19">
            <a:extLst>
              <a:ext uri="{FF2B5EF4-FFF2-40B4-BE49-F238E27FC236}">
                <a16:creationId xmlns:a16="http://schemas.microsoft.com/office/drawing/2014/main" id="{ACDAA723-D7C6-63C5-36B4-B63C889A7C64}"/>
              </a:ext>
            </a:extLst>
          </p:cNvPr>
          <p:cNvSpPr txBox="1"/>
          <p:nvPr/>
        </p:nvSpPr>
        <p:spPr>
          <a:xfrm>
            <a:off x="7205056" y="2278521"/>
            <a:ext cx="1326264" cy="307777"/>
          </a:xfrm>
          <a:prstGeom prst="rect">
            <a:avLst/>
          </a:prstGeom>
          <a:noFill/>
        </p:spPr>
        <p:txBody>
          <a:bodyPr wrap="square" rtlCol="0">
            <a:spAutoFit/>
          </a:bodyPr>
          <a:lstStyle/>
          <a:p>
            <a:r>
              <a:rPr lang="zh-CN" altLang="en-US" sz="1400" dirty="0"/>
              <a:t>贴上柔性材料</a:t>
            </a:r>
          </a:p>
        </p:txBody>
      </p:sp>
      <p:cxnSp>
        <p:nvCxnSpPr>
          <p:cNvPr id="20" name="直接箭头连接符 19">
            <a:extLst>
              <a:ext uri="{FF2B5EF4-FFF2-40B4-BE49-F238E27FC236}">
                <a16:creationId xmlns:a16="http://schemas.microsoft.com/office/drawing/2014/main" id="{DC39A956-7308-B059-7B89-23079ADEA96E}"/>
              </a:ext>
            </a:extLst>
          </p:cNvPr>
          <p:cNvCxnSpPr/>
          <p:nvPr/>
        </p:nvCxnSpPr>
        <p:spPr>
          <a:xfrm>
            <a:off x="7261483" y="2575592"/>
            <a:ext cx="100575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TextBox 16">
            <a:extLst>
              <a:ext uri="{FF2B5EF4-FFF2-40B4-BE49-F238E27FC236}">
                <a16:creationId xmlns:a16="http://schemas.microsoft.com/office/drawing/2014/main" id="{C6C36927-E18A-5C4D-C9AE-932B48F5B86F}"/>
              </a:ext>
            </a:extLst>
          </p:cNvPr>
          <p:cNvSpPr txBox="1"/>
          <p:nvPr/>
        </p:nvSpPr>
        <p:spPr>
          <a:xfrm>
            <a:off x="7195363" y="2558782"/>
            <a:ext cx="1316571" cy="307777"/>
          </a:xfrm>
          <a:prstGeom prst="rect">
            <a:avLst/>
          </a:prstGeom>
          <a:noFill/>
        </p:spPr>
        <p:txBody>
          <a:bodyPr wrap="square" rtlCol="0">
            <a:spAutoFit/>
          </a:bodyPr>
          <a:lstStyle/>
          <a:p>
            <a:r>
              <a:rPr lang="zh-CN" altLang="en-US" sz="1400" dirty="0"/>
              <a:t>贴上铜箔电极</a:t>
            </a:r>
          </a:p>
        </p:txBody>
      </p:sp>
      <p:pic>
        <p:nvPicPr>
          <p:cNvPr id="23" name="图片 22">
            <a:extLst>
              <a:ext uri="{FF2B5EF4-FFF2-40B4-BE49-F238E27FC236}">
                <a16:creationId xmlns:a16="http://schemas.microsoft.com/office/drawing/2014/main" id="{3140B024-98FD-9989-BC0A-B85A20EF70AE}"/>
              </a:ext>
            </a:extLst>
          </p:cNvPr>
          <p:cNvPicPr>
            <a:picLocks noChangeAspect="1"/>
          </p:cNvPicPr>
          <p:nvPr/>
        </p:nvPicPr>
        <p:blipFill>
          <a:blip r:embed="rId5"/>
          <a:stretch>
            <a:fillRect/>
          </a:stretch>
        </p:blipFill>
        <p:spPr>
          <a:xfrm>
            <a:off x="5398818" y="4384158"/>
            <a:ext cx="5736833" cy="1810669"/>
          </a:xfrm>
          <a:prstGeom prst="rect">
            <a:avLst/>
          </a:prstGeom>
        </p:spPr>
      </p:pic>
      <p:pic>
        <p:nvPicPr>
          <p:cNvPr id="25" name="图片 24">
            <a:extLst>
              <a:ext uri="{FF2B5EF4-FFF2-40B4-BE49-F238E27FC236}">
                <a16:creationId xmlns:a16="http://schemas.microsoft.com/office/drawing/2014/main" id="{3F081BF5-6255-6025-AD95-90AD86A659DE}"/>
              </a:ext>
            </a:extLst>
          </p:cNvPr>
          <p:cNvPicPr>
            <a:picLocks noChangeAspect="1"/>
          </p:cNvPicPr>
          <p:nvPr/>
        </p:nvPicPr>
        <p:blipFill>
          <a:blip r:embed="rId6"/>
          <a:stretch>
            <a:fillRect/>
          </a:stretch>
        </p:blipFill>
        <p:spPr>
          <a:xfrm>
            <a:off x="2291124" y="3705999"/>
            <a:ext cx="2739112" cy="2329353"/>
          </a:xfrm>
          <a:prstGeom prst="rect">
            <a:avLst/>
          </a:prstGeom>
        </p:spPr>
      </p:pic>
      <p:sp>
        <p:nvSpPr>
          <p:cNvPr id="26" name="标题 1">
            <a:extLst>
              <a:ext uri="{FF2B5EF4-FFF2-40B4-BE49-F238E27FC236}">
                <a16:creationId xmlns:a16="http://schemas.microsoft.com/office/drawing/2014/main" id="{BA9AA18F-96B2-37B7-84E7-B8BD98D63DB4}"/>
              </a:ext>
            </a:extLst>
          </p:cNvPr>
          <p:cNvSpPr>
            <a:spLocks noGrp="1"/>
          </p:cNvSpPr>
          <p:nvPr>
            <p:ph type="title"/>
          </p:nvPr>
        </p:nvSpPr>
        <p:spPr>
          <a:xfrm>
            <a:off x="386098" y="192614"/>
            <a:ext cx="10049373" cy="792009"/>
          </a:xfrm>
        </p:spPr>
        <p:txBody>
          <a:bodyPr/>
          <a:lstStyle/>
          <a:p>
            <a:r>
              <a:rPr lang="zh-CN" altLang="en-US" sz="2800" b="1" dirty="0">
                <a:solidFill>
                  <a:schemeClr val="tx1"/>
                </a:solidFill>
                <a:latin typeface="+mj-ea"/>
                <a:ea typeface="+mj-ea"/>
                <a:cs typeface="Calibri" panose="020F0502020204030204" pitchFamily="34" charset="0"/>
                <a:sym typeface="Arial" panose="020B0604020202020204" pitchFamily="34" charset="0"/>
              </a:rPr>
              <a:t>介电弹性体驱动柔性可变焦菲涅尔透镜的制备</a:t>
            </a:r>
            <a:endParaRPr lang="zh-CN" altLang="en-US" sz="2800" dirty="0"/>
          </a:p>
        </p:txBody>
      </p:sp>
      <p:sp>
        <p:nvSpPr>
          <p:cNvPr id="2" name="灯片编号占位符 3">
            <a:extLst>
              <a:ext uri="{FF2B5EF4-FFF2-40B4-BE49-F238E27FC236}">
                <a16:creationId xmlns:a16="http://schemas.microsoft.com/office/drawing/2014/main" id="{F126E6F3-F5CD-7498-57F7-DE7696B731C8}"/>
              </a:ext>
            </a:extLst>
          </p:cNvPr>
          <p:cNvSpPr txBox="1">
            <a:spLocks/>
          </p:cNvSpPr>
          <p:nvPr/>
        </p:nvSpPr>
        <p:spPr>
          <a:xfrm>
            <a:off x="9312525" y="6356351"/>
            <a:ext cx="2844800" cy="366184"/>
          </a:xfrm>
          <a:prstGeom prst="rect">
            <a:avLst/>
          </a:prstGeom>
        </p:spPr>
        <p:txBody>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a:lstStyle>
          <a:p>
            <a:pPr algn="r"/>
            <a:fld id="{FBACFFDD-BDC9-42E5-9CEC-915C0937ED90}" type="slidenum">
              <a:rPr lang="zh-CN" altLang="en-US" smtClean="0"/>
              <a:pPr algn="r"/>
              <a:t>15</a:t>
            </a:fld>
            <a:endParaRPr lang="zh-CN" altLang="en-US"/>
          </a:p>
        </p:txBody>
      </p:sp>
    </p:spTree>
    <p:extLst>
      <p:ext uri="{BB962C8B-B14F-4D97-AF65-F5344CB8AC3E}">
        <p14:creationId xmlns:p14="http://schemas.microsoft.com/office/powerpoint/2010/main" val="1838904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6E34FF8-22B9-B6BD-8795-403135D03657}"/>
              </a:ext>
            </a:extLst>
          </p:cNvPr>
          <p:cNvPicPr>
            <a:picLocks noChangeAspect="1"/>
          </p:cNvPicPr>
          <p:nvPr/>
        </p:nvPicPr>
        <p:blipFill>
          <a:blip r:embed="rId2"/>
          <a:stretch>
            <a:fillRect/>
          </a:stretch>
        </p:blipFill>
        <p:spPr>
          <a:xfrm>
            <a:off x="735292" y="1144053"/>
            <a:ext cx="4835950" cy="4569894"/>
          </a:xfrm>
          <a:prstGeom prst="rect">
            <a:avLst/>
          </a:prstGeom>
        </p:spPr>
      </p:pic>
      <p:pic>
        <p:nvPicPr>
          <p:cNvPr id="5" name="图片 4" descr="形状&#10;&#10;中度可信度描述已自动生成">
            <a:extLst>
              <a:ext uri="{FF2B5EF4-FFF2-40B4-BE49-F238E27FC236}">
                <a16:creationId xmlns:a16="http://schemas.microsoft.com/office/drawing/2014/main" id="{6DE76C71-2471-A22F-A05D-6B81CC405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408" y="1915997"/>
            <a:ext cx="5371159" cy="3026005"/>
          </a:xfrm>
          <a:prstGeom prst="rect">
            <a:avLst/>
          </a:prstGeom>
        </p:spPr>
      </p:pic>
      <p:sp>
        <p:nvSpPr>
          <p:cNvPr id="7" name="文本框 6">
            <a:extLst>
              <a:ext uri="{FF2B5EF4-FFF2-40B4-BE49-F238E27FC236}">
                <a16:creationId xmlns:a16="http://schemas.microsoft.com/office/drawing/2014/main" id="{AA751866-FDEE-E465-5412-D6951FD5937A}"/>
              </a:ext>
            </a:extLst>
          </p:cNvPr>
          <p:cNvSpPr txBox="1"/>
          <p:nvPr/>
        </p:nvSpPr>
        <p:spPr>
          <a:xfrm>
            <a:off x="5844619" y="5347901"/>
            <a:ext cx="6364663" cy="369332"/>
          </a:xfrm>
          <a:prstGeom prst="rect">
            <a:avLst/>
          </a:prstGeom>
          <a:noFill/>
        </p:spPr>
        <p:txBody>
          <a:bodyPr wrap="square">
            <a:spAutoFit/>
          </a:bodyPr>
          <a:lstStyle/>
          <a:p>
            <a:r>
              <a:rPr lang="zh-CN" altLang="zh-CN" dirty="0">
                <a:effectLst/>
                <a:latin typeface="+mn-ea"/>
                <a:ea typeface="+mn-ea"/>
                <a:cs typeface="Times New Roman" panose="02020603050405020304" pitchFamily="18" charset="0"/>
              </a:rPr>
              <a:t>加载电压为</a:t>
            </a:r>
            <a:r>
              <a:rPr lang="en-US" altLang="zh-CN" dirty="0">
                <a:effectLst/>
                <a:latin typeface="Times New Roman" panose="02020603050405020304" pitchFamily="18" charset="0"/>
                <a:ea typeface="+mn-ea"/>
                <a:cs typeface="Times New Roman" panose="02020603050405020304" pitchFamily="18" charset="0"/>
              </a:rPr>
              <a:t>9 kV</a:t>
            </a:r>
            <a:r>
              <a:rPr lang="zh-CN" altLang="zh-CN" dirty="0">
                <a:effectLst/>
                <a:latin typeface="+mn-ea"/>
                <a:ea typeface="+mn-ea"/>
                <a:cs typeface="Times New Roman" panose="02020603050405020304" pitchFamily="18" charset="0"/>
              </a:rPr>
              <a:t>时，柔性菲涅尔透镜电极面积应变量为</a:t>
            </a:r>
            <a:r>
              <a:rPr lang="en-US" altLang="zh-CN" dirty="0">
                <a:effectLst/>
                <a:latin typeface="Times New Roman" panose="02020603050405020304" pitchFamily="18" charset="0"/>
                <a:ea typeface="+mn-ea"/>
                <a:cs typeface="Times New Roman" panose="02020603050405020304" pitchFamily="18" charset="0"/>
              </a:rPr>
              <a:t>28.4%</a:t>
            </a:r>
            <a:endParaRPr lang="zh-CN" altLang="en-US" dirty="0">
              <a:latin typeface="Times New Roman" panose="02020603050405020304" pitchFamily="18" charset="0"/>
              <a:ea typeface="+mn-ea"/>
              <a:cs typeface="Times New Roman" panose="02020603050405020304" pitchFamily="18" charset="0"/>
            </a:endParaRPr>
          </a:p>
        </p:txBody>
      </p:sp>
      <p:sp>
        <p:nvSpPr>
          <p:cNvPr id="8" name="标题 1">
            <a:extLst>
              <a:ext uri="{FF2B5EF4-FFF2-40B4-BE49-F238E27FC236}">
                <a16:creationId xmlns:a16="http://schemas.microsoft.com/office/drawing/2014/main" id="{35FB21AF-5658-A905-FE60-76C507AD5E0E}"/>
              </a:ext>
            </a:extLst>
          </p:cNvPr>
          <p:cNvSpPr>
            <a:spLocks noGrp="1"/>
          </p:cNvSpPr>
          <p:nvPr>
            <p:ph type="title"/>
          </p:nvPr>
        </p:nvSpPr>
        <p:spPr>
          <a:xfrm>
            <a:off x="386098" y="192614"/>
            <a:ext cx="10049373" cy="792009"/>
          </a:xfrm>
        </p:spPr>
        <p:txBody>
          <a:bodyPr/>
          <a:lstStyle/>
          <a:p>
            <a:r>
              <a:rPr lang="zh-CN" altLang="en-US" sz="2800" b="1" dirty="0">
                <a:solidFill>
                  <a:schemeClr val="tx1"/>
                </a:solidFill>
                <a:latin typeface="+mj-ea"/>
                <a:ea typeface="+mj-ea"/>
                <a:cs typeface="Calibri" panose="020F0502020204030204" pitchFamily="34" charset="0"/>
                <a:sym typeface="Arial" panose="020B0604020202020204" pitchFamily="34" charset="0"/>
              </a:rPr>
              <a:t>介电弹性体驱动柔性可变焦菲涅尔透镜的制备</a:t>
            </a:r>
            <a:endParaRPr lang="zh-CN" altLang="en-US" sz="2800" dirty="0"/>
          </a:p>
        </p:txBody>
      </p:sp>
      <p:sp>
        <p:nvSpPr>
          <p:cNvPr id="2" name="灯片编号占位符 3">
            <a:extLst>
              <a:ext uri="{FF2B5EF4-FFF2-40B4-BE49-F238E27FC236}">
                <a16:creationId xmlns:a16="http://schemas.microsoft.com/office/drawing/2014/main" id="{63D4DAF0-0B85-AC23-49BC-2DE978218CB5}"/>
              </a:ext>
            </a:extLst>
          </p:cNvPr>
          <p:cNvSpPr txBox="1">
            <a:spLocks/>
          </p:cNvSpPr>
          <p:nvPr/>
        </p:nvSpPr>
        <p:spPr>
          <a:xfrm>
            <a:off x="9312525" y="6356351"/>
            <a:ext cx="2844800" cy="366184"/>
          </a:xfrm>
          <a:prstGeom prst="rect">
            <a:avLst/>
          </a:prstGeom>
        </p:spPr>
        <p:txBody>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a:lstStyle>
          <a:p>
            <a:pPr algn="r"/>
            <a:fld id="{FBACFFDD-BDC9-42E5-9CEC-915C0937ED90}" type="slidenum">
              <a:rPr lang="zh-CN" altLang="en-US" smtClean="0"/>
              <a:pPr algn="r"/>
              <a:t>16</a:t>
            </a:fld>
            <a:endParaRPr lang="zh-CN" altLang="en-US"/>
          </a:p>
        </p:txBody>
      </p:sp>
    </p:spTree>
    <p:extLst>
      <p:ext uri="{BB962C8B-B14F-4D97-AF65-F5344CB8AC3E}">
        <p14:creationId xmlns:p14="http://schemas.microsoft.com/office/powerpoint/2010/main" val="2595864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3">
            <a:extLst>
              <a:ext uri="{FF2B5EF4-FFF2-40B4-BE49-F238E27FC236}">
                <a16:creationId xmlns:a16="http://schemas.microsoft.com/office/drawing/2014/main" id="{81365CFC-6B74-4B79-979F-4BD316E5D6CC}"/>
              </a:ext>
            </a:extLst>
          </p:cNvPr>
          <p:cNvSpPr/>
          <p:nvPr>
            <p:custDataLst>
              <p:tags r:id="rId1"/>
            </p:custDataLst>
          </p:nvPr>
        </p:nvSpPr>
        <p:spPr>
          <a:xfrm>
            <a:off x="3407814" y="2357481"/>
            <a:ext cx="8969580" cy="122266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9050" cap="sq">
            <a:noFill/>
            <a:bevel/>
          </a:ln>
        </p:spPr>
        <p:style>
          <a:lnRef idx="2">
            <a:srgbClr val="1D6DC2">
              <a:shade val="50000"/>
            </a:srgbClr>
          </a:lnRef>
          <a:fillRef idx="1">
            <a:srgbClr val="1D6DC2"/>
          </a:fillRef>
          <a:effectRef idx="0">
            <a:srgbClr val="1D6DC2"/>
          </a:effectRef>
          <a:fontRef idx="minor">
            <a:srgbClr val="FFFFFF"/>
          </a:fontRef>
        </p:style>
        <p:txBody>
          <a:bodyPr rot="0" spcFirstLastPara="0" vertOverflow="overflow" horzOverflow="overflow" vert="horz" wrap="square" lIns="120000" tIns="62400" rIns="120000" bIns="62400" numCol="1" spcCol="0" rtlCol="0" fromWordArt="0" anchor="b" anchorCtr="0" forceAA="0" compatLnSpc="1">
            <a:no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Calibri" panose="020F0502020204030204" pitchFamily="34" charset="0"/>
                <a:sym typeface="Arial" panose="020B0604020202020204" pitchFamily="34" charset="0"/>
              </a:rPr>
              <a:t>五、介电弹性体驱动可变焦菲涅尔透镜聚焦效果表征</a:t>
            </a:r>
            <a:endParaRPr kumimoji="0" lang="en-US" altLang="zh-CN"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Calibri" panose="020F0502020204030204" pitchFamily="34" charset="0"/>
              <a:sym typeface="Arial" panose="020B0604020202020204" pitchFamily="34" charset="0"/>
            </a:endParaRPr>
          </a:p>
        </p:txBody>
      </p:sp>
      <p:sp>
        <p:nvSpPr>
          <p:cNvPr id="5" name="Parallelogram 4">
            <a:extLst>
              <a:ext uri="{FF2B5EF4-FFF2-40B4-BE49-F238E27FC236}">
                <a16:creationId xmlns:a16="http://schemas.microsoft.com/office/drawing/2014/main" id="{A1B04DAE-23E3-437A-B3BB-C184AD352433}"/>
              </a:ext>
            </a:extLst>
          </p:cNvPr>
          <p:cNvSpPr/>
          <p:nvPr/>
        </p:nvSpPr>
        <p:spPr>
          <a:xfrm flipH="1">
            <a:off x="2159731" y="2948963"/>
            <a:ext cx="680547" cy="631184"/>
          </a:xfrm>
          <a:prstGeom prst="parallelogram">
            <a:avLst>
              <a:gd name="adj" fmla="val 58070"/>
            </a:avLst>
          </a:pr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Parallelogram 5">
            <a:extLst>
              <a:ext uri="{FF2B5EF4-FFF2-40B4-BE49-F238E27FC236}">
                <a16:creationId xmlns:a16="http://schemas.microsoft.com/office/drawing/2014/main" id="{AB06EC56-7568-48F4-ADC5-2FACF698F8FC}"/>
              </a:ext>
            </a:extLst>
          </p:cNvPr>
          <p:cNvSpPr/>
          <p:nvPr/>
        </p:nvSpPr>
        <p:spPr>
          <a:xfrm flipH="1">
            <a:off x="2642551" y="2948966"/>
            <a:ext cx="680547" cy="631183"/>
          </a:xfrm>
          <a:prstGeom prst="parallelogram">
            <a:avLst>
              <a:gd name="adj" fmla="val 58070"/>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cxnSp>
        <p:nvCxnSpPr>
          <p:cNvPr id="7" name="Straight Connector 6">
            <a:extLst>
              <a:ext uri="{FF2B5EF4-FFF2-40B4-BE49-F238E27FC236}">
                <a16:creationId xmlns:a16="http://schemas.microsoft.com/office/drawing/2014/main" id="{6B617495-4CCA-4FDA-8255-460AF284E317}"/>
              </a:ext>
            </a:extLst>
          </p:cNvPr>
          <p:cNvCxnSpPr>
            <a:cxnSpLocks/>
          </p:cNvCxnSpPr>
          <p:nvPr/>
        </p:nvCxnSpPr>
        <p:spPr>
          <a:xfrm flipV="1">
            <a:off x="3306039" y="3580147"/>
            <a:ext cx="734759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TextBox 30">
            <a:extLst>
              <a:ext uri="{FF2B5EF4-FFF2-40B4-BE49-F238E27FC236}">
                <a16:creationId xmlns:a16="http://schemas.microsoft.com/office/drawing/2014/main" id="{B85CF340-7112-47F4-A01E-6642C8B20970}"/>
              </a:ext>
            </a:extLst>
          </p:cNvPr>
          <p:cNvSpPr txBox="1"/>
          <p:nvPr/>
        </p:nvSpPr>
        <p:spPr>
          <a:xfrm>
            <a:off x="431607" y="356787"/>
            <a:ext cx="1146468" cy="666786"/>
          </a:xfrm>
          <a:prstGeom prst="rect">
            <a:avLst/>
          </a:prstGeom>
          <a:noFill/>
          <a:ln w="9525">
            <a:noFill/>
          </a:ln>
        </p:spPr>
        <p:txBody>
          <a:bodyPr wrap="none" anchor="t" anchorCtr="0">
            <a:spAutoFit/>
          </a:bodyPr>
          <a:lstStyle/>
          <a:p>
            <a:pPr marL="0" marR="0" lvl="0" indent="0" algn="l" defTabSz="1219139" rtl="0" eaLnBrk="1" fontAlgn="base" latinLnBrk="0" hangingPunct="1">
              <a:lnSpc>
                <a:spcPct val="100000"/>
              </a:lnSpc>
              <a:spcBef>
                <a:spcPct val="0"/>
              </a:spcBef>
              <a:spcAft>
                <a:spcPct val="0"/>
              </a:spcAft>
              <a:buClrTx/>
              <a:buSzTx/>
              <a:buFontTx/>
              <a:buNone/>
              <a:tabLst/>
              <a:defRPr/>
            </a:pPr>
            <a:r>
              <a:rPr kumimoji="0" lang="zh-CN" altLang="en-US" sz="3733"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Calibri" panose="020F0502020204030204" pitchFamily="34" charset="0"/>
              </a:rPr>
              <a:t>目录</a:t>
            </a:r>
            <a:endParaRPr kumimoji="0" lang="en-US" altLang="zh-CN" sz="3733"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Calibri" panose="020F0502020204030204" pitchFamily="34" charset="0"/>
            </a:endParaRPr>
          </a:p>
        </p:txBody>
      </p:sp>
      <p:sp>
        <p:nvSpPr>
          <p:cNvPr id="4" name="灯片编号占位符 3">
            <a:extLst>
              <a:ext uri="{FF2B5EF4-FFF2-40B4-BE49-F238E27FC236}">
                <a16:creationId xmlns:a16="http://schemas.microsoft.com/office/drawing/2014/main" id="{008058EE-1702-F5FE-ACB1-A3CCCA622751}"/>
              </a:ext>
            </a:extLst>
          </p:cNvPr>
          <p:cNvSpPr>
            <a:spLocks noGrp="1"/>
          </p:cNvSpPr>
          <p:nvPr>
            <p:ph type="sldNum" sz="quarter" idx="4"/>
          </p:nvPr>
        </p:nvSpPr>
        <p:spPr/>
        <p:txBody>
          <a:bodyPr/>
          <a:lstStyle/>
          <a:p>
            <a:fld id="{FBACFFDD-BDC9-42E5-9CEC-915C0937ED90}" type="slidenum">
              <a:rPr lang="zh-CN" altLang="en-US" smtClean="0"/>
              <a:t>17</a:t>
            </a:fld>
            <a:endParaRPr lang="zh-CN" altLang="en-US"/>
          </a:p>
        </p:txBody>
      </p:sp>
    </p:spTree>
    <p:extLst>
      <p:ext uri="{BB962C8B-B14F-4D97-AF65-F5344CB8AC3E}">
        <p14:creationId xmlns:p14="http://schemas.microsoft.com/office/powerpoint/2010/main" val="1590089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5ECE4-B4D0-C5A4-707C-61EAC63CD692}"/>
              </a:ext>
            </a:extLst>
          </p:cNvPr>
          <p:cNvSpPr>
            <a:spLocks noGrp="1"/>
          </p:cNvSpPr>
          <p:nvPr>
            <p:ph type="title"/>
          </p:nvPr>
        </p:nvSpPr>
        <p:spPr>
          <a:xfrm>
            <a:off x="386098" y="192614"/>
            <a:ext cx="7834075" cy="792009"/>
          </a:xfrm>
        </p:spPr>
        <p:txBody>
          <a:bodyPr/>
          <a:lstStyle/>
          <a:p>
            <a:r>
              <a:rPr kumimoji="0" lang="zh-CN" altLang="en-US"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Calibri" panose="020F0502020204030204" pitchFamily="34" charset="0"/>
                <a:sym typeface="Arial" panose="020B0604020202020204" pitchFamily="34" charset="0"/>
              </a:rPr>
              <a:t>介电弹性体驱动可变焦菲涅尔透镜聚焦效果表征</a:t>
            </a:r>
            <a:endParaRPr lang="zh-CN" altLang="en-US" sz="2800" dirty="0"/>
          </a:p>
        </p:txBody>
      </p:sp>
      <p:pic>
        <p:nvPicPr>
          <p:cNvPr id="3" name="图片 2">
            <a:extLst>
              <a:ext uri="{FF2B5EF4-FFF2-40B4-BE49-F238E27FC236}">
                <a16:creationId xmlns:a16="http://schemas.microsoft.com/office/drawing/2014/main" id="{173EE131-5422-2ECC-EA4B-0D484A7AB5DF}"/>
              </a:ext>
            </a:extLst>
          </p:cNvPr>
          <p:cNvPicPr>
            <a:picLocks noChangeAspect="1"/>
          </p:cNvPicPr>
          <p:nvPr/>
        </p:nvPicPr>
        <p:blipFill>
          <a:blip r:embed="rId2"/>
          <a:stretch>
            <a:fillRect/>
          </a:stretch>
        </p:blipFill>
        <p:spPr>
          <a:xfrm>
            <a:off x="1761427" y="1401820"/>
            <a:ext cx="8669146" cy="2298109"/>
          </a:xfrm>
          <a:prstGeom prst="rect">
            <a:avLst/>
          </a:prstGeom>
        </p:spPr>
      </p:pic>
      <p:pic>
        <p:nvPicPr>
          <p:cNvPr id="4" name="图片 3">
            <a:extLst>
              <a:ext uri="{FF2B5EF4-FFF2-40B4-BE49-F238E27FC236}">
                <a16:creationId xmlns:a16="http://schemas.microsoft.com/office/drawing/2014/main" id="{49BA9409-9A0A-E564-4A39-70AF693C8383}"/>
              </a:ext>
            </a:extLst>
          </p:cNvPr>
          <p:cNvPicPr>
            <a:picLocks noChangeAspect="1"/>
          </p:cNvPicPr>
          <p:nvPr/>
        </p:nvPicPr>
        <p:blipFill>
          <a:blip r:embed="rId3"/>
          <a:stretch>
            <a:fillRect/>
          </a:stretch>
        </p:blipFill>
        <p:spPr>
          <a:xfrm>
            <a:off x="2937828" y="3794699"/>
            <a:ext cx="6316344" cy="2405264"/>
          </a:xfrm>
          <a:prstGeom prst="rect">
            <a:avLst/>
          </a:prstGeom>
        </p:spPr>
      </p:pic>
      <p:sp>
        <p:nvSpPr>
          <p:cNvPr id="5" name="灯片编号占位符 3">
            <a:extLst>
              <a:ext uri="{FF2B5EF4-FFF2-40B4-BE49-F238E27FC236}">
                <a16:creationId xmlns:a16="http://schemas.microsoft.com/office/drawing/2014/main" id="{83C0991A-0374-34C9-CA04-EB652E04A80F}"/>
              </a:ext>
            </a:extLst>
          </p:cNvPr>
          <p:cNvSpPr txBox="1">
            <a:spLocks/>
          </p:cNvSpPr>
          <p:nvPr/>
        </p:nvSpPr>
        <p:spPr>
          <a:xfrm>
            <a:off x="9312525" y="6356351"/>
            <a:ext cx="2844800" cy="366184"/>
          </a:xfrm>
          <a:prstGeom prst="rect">
            <a:avLst/>
          </a:prstGeom>
        </p:spPr>
        <p:txBody>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a:lstStyle>
          <a:p>
            <a:pPr algn="r"/>
            <a:fld id="{FBACFFDD-BDC9-42E5-9CEC-915C0937ED90}" type="slidenum">
              <a:rPr lang="zh-CN" altLang="en-US" smtClean="0"/>
              <a:pPr algn="r"/>
              <a:t>18</a:t>
            </a:fld>
            <a:endParaRPr lang="zh-CN" altLang="en-US"/>
          </a:p>
        </p:txBody>
      </p:sp>
    </p:spTree>
    <p:extLst>
      <p:ext uri="{BB962C8B-B14F-4D97-AF65-F5344CB8AC3E}">
        <p14:creationId xmlns:p14="http://schemas.microsoft.com/office/powerpoint/2010/main" val="475099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4EF6267-4BA2-AC74-C2FC-CBCCB8501EFD}"/>
              </a:ext>
            </a:extLst>
          </p:cNvPr>
          <p:cNvPicPr>
            <a:picLocks noChangeAspect="1"/>
          </p:cNvPicPr>
          <p:nvPr/>
        </p:nvPicPr>
        <p:blipFill>
          <a:blip r:embed="rId2"/>
          <a:stretch>
            <a:fillRect/>
          </a:stretch>
        </p:blipFill>
        <p:spPr>
          <a:xfrm>
            <a:off x="2424216" y="1953076"/>
            <a:ext cx="7607521" cy="2222736"/>
          </a:xfrm>
          <a:prstGeom prst="rect">
            <a:avLst/>
          </a:prstGeom>
        </p:spPr>
      </p:pic>
      <p:sp>
        <p:nvSpPr>
          <p:cNvPr id="6" name="文本框 5">
            <a:extLst>
              <a:ext uri="{FF2B5EF4-FFF2-40B4-BE49-F238E27FC236}">
                <a16:creationId xmlns:a16="http://schemas.microsoft.com/office/drawing/2014/main" id="{B6F9CAE2-D4F6-2C27-C892-7F8B253861C3}"/>
              </a:ext>
            </a:extLst>
          </p:cNvPr>
          <p:cNvSpPr txBox="1"/>
          <p:nvPr/>
        </p:nvSpPr>
        <p:spPr>
          <a:xfrm>
            <a:off x="2885231" y="4274230"/>
            <a:ext cx="1722749" cy="1200329"/>
          </a:xfrm>
          <a:prstGeom prst="rect">
            <a:avLst/>
          </a:prstGeom>
          <a:noFill/>
        </p:spPr>
        <p:txBody>
          <a:bodyPr wrap="square">
            <a:spAutoFit/>
          </a:bodyPr>
          <a:lstStyle/>
          <a:p>
            <a:pPr algn="just"/>
            <a:r>
              <a:rPr lang="zh-CN" altLang="en-US" dirty="0"/>
              <a:t>不装可变焦柔性菲涅尔透镜时的在光屏上观察到的光斑</a:t>
            </a:r>
          </a:p>
        </p:txBody>
      </p:sp>
      <p:sp>
        <p:nvSpPr>
          <p:cNvPr id="8" name="文本框 7">
            <a:extLst>
              <a:ext uri="{FF2B5EF4-FFF2-40B4-BE49-F238E27FC236}">
                <a16:creationId xmlns:a16="http://schemas.microsoft.com/office/drawing/2014/main" id="{BE614B26-535D-3A44-E52D-3F3568459DBE}"/>
              </a:ext>
            </a:extLst>
          </p:cNvPr>
          <p:cNvSpPr txBox="1"/>
          <p:nvPr/>
        </p:nvSpPr>
        <p:spPr>
          <a:xfrm>
            <a:off x="5563548" y="4274229"/>
            <a:ext cx="1597682" cy="1200329"/>
          </a:xfrm>
          <a:prstGeom prst="rect">
            <a:avLst/>
          </a:prstGeom>
          <a:noFill/>
        </p:spPr>
        <p:txBody>
          <a:bodyPr wrap="square">
            <a:spAutoFit/>
          </a:bodyPr>
          <a:lstStyle/>
          <a:p>
            <a:pPr algn="just"/>
            <a:r>
              <a:rPr lang="zh-CN" altLang="en-US" dirty="0"/>
              <a:t>安装可变焦柔性菲涅尔透镜后的在光屏上观察到的光斑</a:t>
            </a:r>
          </a:p>
        </p:txBody>
      </p:sp>
      <p:sp>
        <p:nvSpPr>
          <p:cNvPr id="10" name="文本框 9">
            <a:extLst>
              <a:ext uri="{FF2B5EF4-FFF2-40B4-BE49-F238E27FC236}">
                <a16:creationId xmlns:a16="http://schemas.microsoft.com/office/drawing/2014/main" id="{E9765B4D-D14C-96DA-C674-DD311B4F2E4C}"/>
              </a:ext>
            </a:extLst>
          </p:cNvPr>
          <p:cNvSpPr txBox="1"/>
          <p:nvPr/>
        </p:nvSpPr>
        <p:spPr>
          <a:xfrm>
            <a:off x="8116798" y="4274230"/>
            <a:ext cx="1597681" cy="1477328"/>
          </a:xfrm>
          <a:prstGeom prst="rect">
            <a:avLst/>
          </a:prstGeom>
          <a:noFill/>
        </p:spPr>
        <p:txBody>
          <a:bodyPr wrap="square">
            <a:spAutoFit/>
          </a:bodyPr>
          <a:lstStyle/>
          <a:p>
            <a:pPr algn="just"/>
            <a:r>
              <a:rPr lang="zh-CN" altLang="en-US" dirty="0"/>
              <a:t>给可变焦菲涅尔透镜加载了</a:t>
            </a:r>
            <a:r>
              <a:rPr lang="en-US" altLang="zh-CN" dirty="0">
                <a:latin typeface="Times New Roman" panose="02020603050405020304" pitchFamily="18" charset="0"/>
                <a:cs typeface="Times New Roman" panose="02020603050405020304" pitchFamily="18" charset="0"/>
              </a:rPr>
              <a:t>8 kV</a:t>
            </a:r>
            <a:r>
              <a:rPr lang="zh-CN" altLang="en-US" dirty="0"/>
              <a:t>的电压在光屏上观察到的光斑</a:t>
            </a:r>
          </a:p>
        </p:txBody>
      </p:sp>
      <p:sp>
        <p:nvSpPr>
          <p:cNvPr id="12" name="文本框 11">
            <a:extLst>
              <a:ext uri="{FF2B5EF4-FFF2-40B4-BE49-F238E27FC236}">
                <a16:creationId xmlns:a16="http://schemas.microsoft.com/office/drawing/2014/main" id="{FA8EF198-798F-10E0-C387-33F052AB43F3}"/>
              </a:ext>
            </a:extLst>
          </p:cNvPr>
          <p:cNvSpPr txBox="1"/>
          <p:nvPr/>
        </p:nvSpPr>
        <p:spPr>
          <a:xfrm>
            <a:off x="245098" y="2533155"/>
            <a:ext cx="1809946" cy="1477328"/>
          </a:xfrm>
          <a:prstGeom prst="rect">
            <a:avLst/>
          </a:prstGeom>
          <a:noFill/>
        </p:spPr>
        <p:txBody>
          <a:bodyPr wrap="square">
            <a:spAutoFit/>
          </a:bodyPr>
          <a:lstStyle/>
          <a:p>
            <a:r>
              <a:rPr lang="zh-CN" altLang="en-US" dirty="0"/>
              <a:t>光屏位于柔性可变焦菲涅尔透镜焦点位置时不同情况下在光屏上观察到的光斑图</a:t>
            </a:r>
          </a:p>
        </p:txBody>
      </p:sp>
      <p:sp>
        <p:nvSpPr>
          <p:cNvPr id="13" name="标题 1">
            <a:extLst>
              <a:ext uri="{FF2B5EF4-FFF2-40B4-BE49-F238E27FC236}">
                <a16:creationId xmlns:a16="http://schemas.microsoft.com/office/drawing/2014/main" id="{4B9A6DF0-0100-5F10-43B2-892A4AF82597}"/>
              </a:ext>
            </a:extLst>
          </p:cNvPr>
          <p:cNvSpPr>
            <a:spLocks noGrp="1"/>
          </p:cNvSpPr>
          <p:nvPr>
            <p:ph type="title"/>
          </p:nvPr>
        </p:nvSpPr>
        <p:spPr>
          <a:xfrm>
            <a:off x="385763" y="192088"/>
            <a:ext cx="7731036" cy="792162"/>
          </a:xfrm>
        </p:spPr>
        <p:txBody>
          <a:bodyPr/>
          <a:lstStyle/>
          <a:p>
            <a:r>
              <a:rPr kumimoji="0" lang="zh-CN" altLang="en-US"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Calibri" panose="020F0502020204030204" pitchFamily="34" charset="0"/>
                <a:sym typeface="Arial" panose="020B0604020202020204" pitchFamily="34" charset="0"/>
              </a:rPr>
              <a:t>介电弹性体驱动可变焦菲涅尔透镜聚焦效果表征</a:t>
            </a:r>
            <a:endParaRPr lang="zh-CN" altLang="en-US" sz="2800" dirty="0"/>
          </a:p>
        </p:txBody>
      </p:sp>
      <p:sp>
        <p:nvSpPr>
          <p:cNvPr id="2" name="灯片编号占位符 3">
            <a:extLst>
              <a:ext uri="{FF2B5EF4-FFF2-40B4-BE49-F238E27FC236}">
                <a16:creationId xmlns:a16="http://schemas.microsoft.com/office/drawing/2014/main" id="{1BFF2BB0-85B2-76B0-DEE0-6A54D45956B6}"/>
              </a:ext>
            </a:extLst>
          </p:cNvPr>
          <p:cNvSpPr txBox="1">
            <a:spLocks/>
          </p:cNvSpPr>
          <p:nvPr/>
        </p:nvSpPr>
        <p:spPr>
          <a:xfrm>
            <a:off x="9312525" y="6356351"/>
            <a:ext cx="2844800" cy="366184"/>
          </a:xfrm>
          <a:prstGeom prst="rect">
            <a:avLst/>
          </a:prstGeom>
        </p:spPr>
        <p:txBody>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a:lstStyle>
          <a:p>
            <a:pPr algn="r"/>
            <a:fld id="{FBACFFDD-BDC9-42E5-9CEC-915C0937ED90}" type="slidenum">
              <a:rPr lang="zh-CN" altLang="en-US" smtClean="0"/>
              <a:pPr algn="r"/>
              <a:t>19</a:t>
            </a:fld>
            <a:endParaRPr lang="zh-CN" altLang="en-US"/>
          </a:p>
        </p:txBody>
      </p:sp>
    </p:spTree>
    <p:extLst>
      <p:ext uri="{BB962C8B-B14F-4D97-AF65-F5344CB8AC3E}">
        <p14:creationId xmlns:p14="http://schemas.microsoft.com/office/powerpoint/2010/main" val="2587259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4" name="TextBox 30"/>
          <p:cNvSpPr txBox="1"/>
          <p:nvPr/>
        </p:nvSpPr>
        <p:spPr>
          <a:xfrm>
            <a:off x="431607" y="356787"/>
            <a:ext cx="1146468" cy="666786"/>
          </a:xfrm>
          <a:prstGeom prst="rect">
            <a:avLst/>
          </a:prstGeom>
          <a:noFill/>
          <a:ln w="9525">
            <a:noFill/>
          </a:ln>
        </p:spPr>
        <p:txBody>
          <a:bodyPr wrap="none" anchor="t" anchorCtr="0">
            <a:spAutoFit/>
          </a:bodyPr>
          <a:lstStyle/>
          <a:p>
            <a:pPr defTabSz="1219139">
              <a:defRPr/>
            </a:pPr>
            <a:r>
              <a:rPr lang="zh-CN" altLang="en-US" sz="3733" b="1" dirty="0">
                <a:latin typeface="+mj-ea"/>
                <a:ea typeface="+mj-ea"/>
                <a:cs typeface="Calibri" panose="020F0502020204030204" pitchFamily="34" charset="0"/>
              </a:rPr>
              <a:t>目录</a:t>
            </a:r>
            <a:endParaRPr lang="en-US" altLang="zh-CN" sz="3733" b="1" dirty="0">
              <a:latin typeface="+mj-ea"/>
              <a:ea typeface="+mj-ea"/>
              <a:cs typeface="Calibri" panose="020F0502020204030204" pitchFamily="34" charset="0"/>
            </a:endParaRPr>
          </a:p>
        </p:txBody>
      </p:sp>
      <p:sp>
        <p:nvSpPr>
          <p:cNvPr id="33" name="矩形3">
            <a:extLst>
              <a:ext uri="{FF2B5EF4-FFF2-40B4-BE49-F238E27FC236}">
                <a16:creationId xmlns:a16="http://schemas.microsoft.com/office/drawing/2014/main" id="{B5F2F78C-7EB8-452D-87DC-C76C193854C9}"/>
              </a:ext>
            </a:extLst>
          </p:cNvPr>
          <p:cNvSpPr/>
          <p:nvPr>
            <p:custDataLst>
              <p:tags r:id="rId1"/>
            </p:custDataLst>
          </p:nvPr>
        </p:nvSpPr>
        <p:spPr>
          <a:xfrm>
            <a:off x="2485608" y="1371058"/>
            <a:ext cx="5696373" cy="5867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9050" cap="sq">
            <a:noFill/>
            <a:bevel/>
          </a:ln>
        </p:spPr>
        <p:style>
          <a:lnRef idx="2">
            <a:srgbClr val="1D6DC2">
              <a:shade val="50000"/>
            </a:srgbClr>
          </a:lnRef>
          <a:fillRef idx="1">
            <a:srgbClr val="1D6DC2"/>
          </a:fillRef>
          <a:effectRef idx="0">
            <a:srgbClr val="1D6DC2"/>
          </a:effectRef>
          <a:fontRef idx="minor">
            <a:srgbClr val="FFFFFF"/>
          </a:fontRef>
        </p:style>
        <p:txBody>
          <a:bodyPr rot="0" spcFirstLastPara="0" vertOverflow="overflow" horzOverflow="overflow" vert="horz" wrap="square" lIns="120000" tIns="62400" rIns="120000" bIns="62400" numCol="1" spcCol="0" rtlCol="0" fromWordArt="0" anchor="b" anchorCtr="0" forceAA="0" compatLnSpc="1">
            <a:normAutofit fontScale="95000"/>
          </a:bodyPr>
          <a:lstStyle/>
          <a:p>
            <a:pPr>
              <a:lnSpc>
                <a:spcPct val="120000"/>
              </a:lnSpc>
            </a:pPr>
            <a:r>
              <a:rPr lang="zh-CN" altLang="en-US" sz="2667" b="1" dirty="0">
                <a:solidFill>
                  <a:schemeClr val="tx1"/>
                </a:solidFill>
                <a:latin typeface="+mj-ea"/>
                <a:ea typeface="+mj-ea"/>
                <a:cs typeface="Calibri" panose="020F0502020204030204" pitchFamily="34" charset="0"/>
                <a:sym typeface="Arial" panose="020B0604020202020204" pitchFamily="34" charset="0"/>
              </a:rPr>
              <a:t>一、课题背景、研究意义和研究现状</a:t>
            </a:r>
            <a:endParaRPr lang="en-US" altLang="zh-CN" sz="2667" b="1" dirty="0">
              <a:solidFill>
                <a:schemeClr val="tx1"/>
              </a:solidFill>
              <a:latin typeface="+mj-ea"/>
              <a:ea typeface="+mj-ea"/>
              <a:cs typeface="Calibri" panose="020F0502020204030204" pitchFamily="34" charset="0"/>
              <a:sym typeface="Arial" panose="020B0604020202020204" pitchFamily="34" charset="0"/>
            </a:endParaRPr>
          </a:p>
        </p:txBody>
      </p:sp>
      <p:grpSp>
        <p:nvGrpSpPr>
          <p:cNvPr id="52" name="Group 51">
            <a:extLst>
              <a:ext uri="{FF2B5EF4-FFF2-40B4-BE49-F238E27FC236}">
                <a16:creationId xmlns:a16="http://schemas.microsoft.com/office/drawing/2014/main" id="{49A27606-B44F-4E26-BEA9-A2315EE19CCF}"/>
              </a:ext>
            </a:extLst>
          </p:cNvPr>
          <p:cNvGrpSpPr/>
          <p:nvPr/>
        </p:nvGrpSpPr>
        <p:grpSpPr>
          <a:xfrm>
            <a:off x="1583687" y="1432020"/>
            <a:ext cx="6585072" cy="525781"/>
            <a:chOff x="1604477" y="1409051"/>
            <a:chExt cx="4938804" cy="394336"/>
          </a:xfrm>
        </p:grpSpPr>
        <p:sp>
          <p:nvSpPr>
            <p:cNvPr id="5" name="Parallelogram 4">
              <a:extLst>
                <a:ext uri="{FF2B5EF4-FFF2-40B4-BE49-F238E27FC236}">
                  <a16:creationId xmlns:a16="http://schemas.microsoft.com/office/drawing/2014/main" id="{A8CE55CC-BCF0-468D-B6BC-5511749740E7}"/>
                </a:ext>
              </a:extLst>
            </p:cNvPr>
            <p:cNvSpPr/>
            <p:nvPr/>
          </p:nvSpPr>
          <p:spPr>
            <a:xfrm flipH="1">
              <a:off x="1604477" y="1409051"/>
              <a:ext cx="395706" cy="394335"/>
            </a:xfrm>
            <a:prstGeom prst="parallelogram">
              <a:avLst>
                <a:gd name="adj" fmla="val 71914"/>
              </a:avLst>
            </a:pr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35" name="Parallelogram 34">
              <a:extLst>
                <a:ext uri="{FF2B5EF4-FFF2-40B4-BE49-F238E27FC236}">
                  <a16:creationId xmlns:a16="http://schemas.microsoft.com/office/drawing/2014/main" id="{B085BB36-501C-4DA7-AB6A-02185BC350BB}"/>
                </a:ext>
              </a:extLst>
            </p:cNvPr>
            <p:cNvSpPr/>
            <p:nvPr/>
          </p:nvSpPr>
          <p:spPr>
            <a:xfrm flipH="1">
              <a:off x="1885214" y="1409052"/>
              <a:ext cx="395706" cy="394335"/>
            </a:xfrm>
            <a:prstGeom prst="parallelogram">
              <a:avLst>
                <a:gd name="adj" fmla="val 68453"/>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cxnSp>
          <p:nvCxnSpPr>
            <p:cNvPr id="7" name="Straight Connector 6">
              <a:extLst>
                <a:ext uri="{FF2B5EF4-FFF2-40B4-BE49-F238E27FC236}">
                  <a16:creationId xmlns:a16="http://schemas.microsoft.com/office/drawing/2014/main" id="{BF9B67DC-2713-4615-9E49-0A14B875402D}"/>
                </a:ext>
              </a:extLst>
            </p:cNvPr>
            <p:cNvCxnSpPr>
              <a:cxnSpLocks/>
            </p:cNvCxnSpPr>
            <p:nvPr/>
          </p:nvCxnSpPr>
          <p:spPr>
            <a:xfrm flipV="1">
              <a:off x="2271001" y="1803386"/>
              <a:ext cx="427228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0" name="矩形3">
            <a:extLst>
              <a:ext uri="{FF2B5EF4-FFF2-40B4-BE49-F238E27FC236}">
                <a16:creationId xmlns:a16="http://schemas.microsoft.com/office/drawing/2014/main" id="{CA220F9E-D3E3-473F-A9FE-EB0DA94B12A8}"/>
              </a:ext>
            </a:extLst>
          </p:cNvPr>
          <p:cNvSpPr/>
          <p:nvPr>
            <p:custDataLst>
              <p:tags r:id="rId2"/>
            </p:custDataLst>
          </p:nvPr>
        </p:nvSpPr>
        <p:spPr>
          <a:xfrm>
            <a:off x="3053778" y="2190207"/>
            <a:ext cx="5696373" cy="5867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9050" cap="sq">
            <a:noFill/>
            <a:bevel/>
          </a:ln>
        </p:spPr>
        <p:style>
          <a:lnRef idx="2">
            <a:srgbClr val="1D6DC2">
              <a:shade val="50000"/>
            </a:srgbClr>
          </a:lnRef>
          <a:fillRef idx="1">
            <a:srgbClr val="1D6DC2"/>
          </a:fillRef>
          <a:effectRef idx="0">
            <a:srgbClr val="1D6DC2"/>
          </a:effectRef>
          <a:fontRef idx="minor">
            <a:srgbClr val="FFFFFF"/>
          </a:fontRef>
        </p:style>
        <p:txBody>
          <a:bodyPr rot="0" spcFirstLastPara="0" vertOverflow="overflow" horzOverflow="overflow" vert="horz" wrap="square" lIns="120000" tIns="62400" rIns="120000" bIns="62400" numCol="1" spcCol="0" rtlCol="0" fromWordArt="0" anchor="b" anchorCtr="0" forceAA="0" compatLnSpc="1">
            <a:normAutofit fontScale="95000"/>
          </a:bodyPr>
          <a:lstStyle/>
          <a:p>
            <a:pPr>
              <a:lnSpc>
                <a:spcPct val="120000"/>
              </a:lnSpc>
            </a:pPr>
            <a:r>
              <a:rPr lang="zh-CN" altLang="en-US" sz="2667" b="1" dirty="0">
                <a:solidFill>
                  <a:schemeClr val="tx1"/>
                </a:solidFill>
                <a:latin typeface="+mj-ea"/>
                <a:ea typeface="+mj-ea"/>
                <a:cs typeface="Calibri" panose="020F0502020204030204" pitchFamily="34" charset="0"/>
                <a:sym typeface="Arial" panose="020B0604020202020204" pitchFamily="34" charset="0"/>
              </a:rPr>
              <a:t>二、工作原理及结构设计</a:t>
            </a:r>
            <a:endParaRPr lang="en-US" altLang="zh-CN" sz="2667" b="1" dirty="0">
              <a:solidFill>
                <a:schemeClr val="tx1"/>
              </a:solidFill>
              <a:latin typeface="+mj-ea"/>
              <a:ea typeface="+mj-ea"/>
              <a:cs typeface="Calibri" panose="020F0502020204030204" pitchFamily="34" charset="0"/>
              <a:sym typeface="Arial" panose="020B0604020202020204" pitchFamily="34" charset="0"/>
            </a:endParaRPr>
          </a:p>
        </p:txBody>
      </p:sp>
      <p:grpSp>
        <p:nvGrpSpPr>
          <p:cNvPr id="41" name="Group 51">
            <a:extLst>
              <a:ext uri="{FF2B5EF4-FFF2-40B4-BE49-F238E27FC236}">
                <a16:creationId xmlns:a16="http://schemas.microsoft.com/office/drawing/2014/main" id="{758F0B0B-DD97-4F8E-9371-118B4668D307}"/>
              </a:ext>
            </a:extLst>
          </p:cNvPr>
          <p:cNvGrpSpPr/>
          <p:nvPr/>
        </p:nvGrpSpPr>
        <p:grpSpPr>
          <a:xfrm>
            <a:off x="2151856" y="2251170"/>
            <a:ext cx="6585072" cy="525781"/>
            <a:chOff x="1604477" y="1409051"/>
            <a:chExt cx="4938804" cy="394336"/>
          </a:xfrm>
        </p:grpSpPr>
        <p:sp>
          <p:nvSpPr>
            <p:cNvPr id="42" name="Parallelogram 4">
              <a:extLst>
                <a:ext uri="{FF2B5EF4-FFF2-40B4-BE49-F238E27FC236}">
                  <a16:creationId xmlns:a16="http://schemas.microsoft.com/office/drawing/2014/main" id="{7F62358F-1C4E-48BF-A412-630AB62CA679}"/>
                </a:ext>
              </a:extLst>
            </p:cNvPr>
            <p:cNvSpPr/>
            <p:nvPr/>
          </p:nvSpPr>
          <p:spPr>
            <a:xfrm flipH="1">
              <a:off x="1604477" y="1409051"/>
              <a:ext cx="395706" cy="394335"/>
            </a:xfrm>
            <a:prstGeom prst="parallelogram">
              <a:avLst>
                <a:gd name="adj" fmla="val 71914"/>
              </a:avLst>
            </a:pr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43" name="Parallelogram 34">
              <a:extLst>
                <a:ext uri="{FF2B5EF4-FFF2-40B4-BE49-F238E27FC236}">
                  <a16:creationId xmlns:a16="http://schemas.microsoft.com/office/drawing/2014/main" id="{4D32072D-A53F-4054-9348-1BC83A505A56}"/>
                </a:ext>
              </a:extLst>
            </p:cNvPr>
            <p:cNvSpPr/>
            <p:nvPr/>
          </p:nvSpPr>
          <p:spPr>
            <a:xfrm flipH="1">
              <a:off x="1885214" y="1409052"/>
              <a:ext cx="395706" cy="394335"/>
            </a:xfrm>
            <a:prstGeom prst="parallelogram">
              <a:avLst>
                <a:gd name="adj" fmla="val 68453"/>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cxnSp>
          <p:nvCxnSpPr>
            <p:cNvPr id="44" name="Straight Connector 6">
              <a:extLst>
                <a:ext uri="{FF2B5EF4-FFF2-40B4-BE49-F238E27FC236}">
                  <a16:creationId xmlns:a16="http://schemas.microsoft.com/office/drawing/2014/main" id="{723E7E1F-9251-4C9C-92DE-8A695EADDCF9}"/>
                </a:ext>
              </a:extLst>
            </p:cNvPr>
            <p:cNvCxnSpPr>
              <a:cxnSpLocks/>
            </p:cNvCxnSpPr>
            <p:nvPr/>
          </p:nvCxnSpPr>
          <p:spPr>
            <a:xfrm flipV="1">
              <a:off x="2271001" y="1803386"/>
              <a:ext cx="427228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5" name="矩形3">
            <a:extLst>
              <a:ext uri="{FF2B5EF4-FFF2-40B4-BE49-F238E27FC236}">
                <a16:creationId xmlns:a16="http://schemas.microsoft.com/office/drawing/2014/main" id="{97A6AE93-11EF-46A2-8C76-C5CF6E7411C2}"/>
              </a:ext>
            </a:extLst>
          </p:cNvPr>
          <p:cNvSpPr/>
          <p:nvPr>
            <p:custDataLst>
              <p:tags r:id="rId3"/>
            </p:custDataLst>
          </p:nvPr>
        </p:nvSpPr>
        <p:spPr>
          <a:xfrm>
            <a:off x="3629027" y="3009355"/>
            <a:ext cx="5696373" cy="5867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9050" cap="sq">
            <a:noFill/>
            <a:bevel/>
          </a:ln>
        </p:spPr>
        <p:style>
          <a:lnRef idx="2">
            <a:srgbClr val="1D6DC2">
              <a:shade val="50000"/>
            </a:srgbClr>
          </a:lnRef>
          <a:fillRef idx="1">
            <a:srgbClr val="1D6DC2"/>
          </a:fillRef>
          <a:effectRef idx="0">
            <a:srgbClr val="1D6DC2"/>
          </a:effectRef>
          <a:fontRef idx="minor">
            <a:srgbClr val="FFFFFF"/>
          </a:fontRef>
        </p:style>
        <p:txBody>
          <a:bodyPr rot="0" spcFirstLastPara="0" vertOverflow="overflow" horzOverflow="overflow" vert="horz" wrap="square" lIns="120000" tIns="62400" rIns="120000" bIns="62400" numCol="1" spcCol="0" rtlCol="0" fromWordArt="0" anchor="b" anchorCtr="0" forceAA="0" compatLnSpc="1">
            <a:normAutofit fontScale="95000"/>
          </a:bodyPr>
          <a:lstStyle/>
          <a:p>
            <a:pPr>
              <a:lnSpc>
                <a:spcPct val="120000"/>
              </a:lnSpc>
            </a:pPr>
            <a:r>
              <a:rPr lang="zh-CN" altLang="en-US" sz="2667" b="1" dirty="0">
                <a:solidFill>
                  <a:schemeClr val="tx1"/>
                </a:solidFill>
                <a:latin typeface="+mj-ea"/>
                <a:ea typeface="+mj-ea"/>
                <a:cs typeface="Calibri" panose="020F0502020204030204" pitchFamily="34" charset="0"/>
                <a:sym typeface="Arial" panose="020B0604020202020204" pitchFamily="34" charset="0"/>
              </a:rPr>
              <a:t>三、聚电解质弹性体制备与表征</a:t>
            </a:r>
            <a:endParaRPr lang="en-US" altLang="zh-CN" sz="2667" b="1" dirty="0">
              <a:solidFill>
                <a:schemeClr val="tx1"/>
              </a:solidFill>
              <a:latin typeface="+mj-ea"/>
              <a:ea typeface="+mj-ea"/>
              <a:cs typeface="Calibri" panose="020F0502020204030204" pitchFamily="34" charset="0"/>
              <a:sym typeface="Arial" panose="020B0604020202020204" pitchFamily="34" charset="0"/>
            </a:endParaRPr>
          </a:p>
        </p:txBody>
      </p:sp>
      <p:grpSp>
        <p:nvGrpSpPr>
          <p:cNvPr id="46" name="Group 51">
            <a:extLst>
              <a:ext uri="{FF2B5EF4-FFF2-40B4-BE49-F238E27FC236}">
                <a16:creationId xmlns:a16="http://schemas.microsoft.com/office/drawing/2014/main" id="{BBDD2CDD-1DBE-4A7B-AC97-ED03C3E38EAC}"/>
              </a:ext>
            </a:extLst>
          </p:cNvPr>
          <p:cNvGrpSpPr/>
          <p:nvPr/>
        </p:nvGrpSpPr>
        <p:grpSpPr>
          <a:xfrm>
            <a:off x="2727105" y="3070318"/>
            <a:ext cx="6585072" cy="525781"/>
            <a:chOff x="1604477" y="1409051"/>
            <a:chExt cx="4938804" cy="394336"/>
          </a:xfrm>
        </p:grpSpPr>
        <p:sp>
          <p:nvSpPr>
            <p:cNvPr id="47" name="Parallelogram 4">
              <a:extLst>
                <a:ext uri="{FF2B5EF4-FFF2-40B4-BE49-F238E27FC236}">
                  <a16:creationId xmlns:a16="http://schemas.microsoft.com/office/drawing/2014/main" id="{7929DFA1-E015-455B-BA13-15BE556BDD04}"/>
                </a:ext>
              </a:extLst>
            </p:cNvPr>
            <p:cNvSpPr/>
            <p:nvPr/>
          </p:nvSpPr>
          <p:spPr>
            <a:xfrm flipH="1">
              <a:off x="1604477" y="1409051"/>
              <a:ext cx="395706" cy="394335"/>
            </a:xfrm>
            <a:prstGeom prst="parallelogram">
              <a:avLst>
                <a:gd name="adj" fmla="val 71914"/>
              </a:avLst>
            </a:pr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48" name="Parallelogram 34">
              <a:extLst>
                <a:ext uri="{FF2B5EF4-FFF2-40B4-BE49-F238E27FC236}">
                  <a16:creationId xmlns:a16="http://schemas.microsoft.com/office/drawing/2014/main" id="{1C44EBE3-FE61-4F0B-8D69-C970917D91F5}"/>
                </a:ext>
              </a:extLst>
            </p:cNvPr>
            <p:cNvSpPr/>
            <p:nvPr/>
          </p:nvSpPr>
          <p:spPr>
            <a:xfrm flipH="1">
              <a:off x="1885214" y="1409052"/>
              <a:ext cx="395706" cy="394335"/>
            </a:xfrm>
            <a:prstGeom prst="parallelogram">
              <a:avLst>
                <a:gd name="adj" fmla="val 68453"/>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cxnSp>
          <p:nvCxnSpPr>
            <p:cNvPr id="49" name="Straight Connector 6">
              <a:extLst>
                <a:ext uri="{FF2B5EF4-FFF2-40B4-BE49-F238E27FC236}">
                  <a16:creationId xmlns:a16="http://schemas.microsoft.com/office/drawing/2014/main" id="{65BB68E4-0D04-4AFD-99EC-473D73FE284A}"/>
                </a:ext>
              </a:extLst>
            </p:cNvPr>
            <p:cNvCxnSpPr>
              <a:cxnSpLocks/>
            </p:cNvCxnSpPr>
            <p:nvPr/>
          </p:nvCxnSpPr>
          <p:spPr>
            <a:xfrm flipV="1">
              <a:off x="2271001" y="1803386"/>
              <a:ext cx="427228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86" name="矩形3">
            <a:extLst>
              <a:ext uri="{FF2B5EF4-FFF2-40B4-BE49-F238E27FC236}">
                <a16:creationId xmlns:a16="http://schemas.microsoft.com/office/drawing/2014/main" id="{4D12214D-3D36-47F2-BFDC-D96ABCD6A9FE}"/>
              </a:ext>
            </a:extLst>
          </p:cNvPr>
          <p:cNvSpPr/>
          <p:nvPr>
            <p:custDataLst>
              <p:tags r:id="rId4"/>
            </p:custDataLst>
          </p:nvPr>
        </p:nvSpPr>
        <p:spPr>
          <a:xfrm>
            <a:off x="4198302" y="3796139"/>
            <a:ext cx="5696373" cy="5867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9050" cap="sq">
            <a:noFill/>
            <a:bevel/>
          </a:ln>
        </p:spPr>
        <p:style>
          <a:lnRef idx="2">
            <a:srgbClr val="1D6DC2">
              <a:shade val="50000"/>
            </a:srgbClr>
          </a:lnRef>
          <a:fillRef idx="1">
            <a:srgbClr val="1D6DC2"/>
          </a:fillRef>
          <a:effectRef idx="0">
            <a:srgbClr val="1D6DC2"/>
          </a:effectRef>
          <a:fontRef idx="minor">
            <a:srgbClr val="FFFFFF"/>
          </a:fontRef>
        </p:style>
        <p:txBody>
          <a:bodyPr rot="0" spcFirstLastPara="0" vertOverflow="overflow" horzOverflow="overflow" vert="horz" wrap="square" lIns="120000" tIns="62400" rIns="120000" bIns="62400" numCol="1" spcCol="0" rtlCol="0" fromWordArt="0" anchor="b" anchorCtr="0" forceAA="0" compatLnSpc="1">
            <a:normAutofit fontScale="95000"/>
          </a:bodyPr>
          <a:lstStyle/>
          <a:p>
            <a:pPr>
              <a:lnSpc>
                <a:spcPct val="120000"/>
              </a:lnSpc>
            </a:pPr>
            <a:r>
              <a:rPr lang="zh-CN" altLang="en-US" sz="2667" b="1" dirty="0">
                <a:solidFill>
                  <a:schemeClr val="tx1"/>
                </a:solidFill>
                <a:latin typeface="+mj-ea"/>
                <a:ea typeface="+mj-ea"/>
                <a:cs typeface="Calibri" panose="020F0502020204030204" pitchFamily="34" charset="0"/>
                <a:sym typeface="Arial" panose="020B0604020202020204" pitchFamily="34" charset="0"/>
              </a:rPr>
              <a:t>四、柔性可变焦菲涅尔透镜的制备</a:t>
            </a:r>
            <a:endParaRPr lang="en-US" altLang="zh-CN" sz="2667" b="1" dirty="0">
              <a:solidFill>
                <a:schemeClr val="tx1"/>
              </a:solidFill>
              <a:latin typeface="+mj-ea"/>
              <a:ea typeface="+mj-ea"/>
              <a:cs typeface="Calibri" panose="020F0502020204030204" pitchFamily="34" charset="0"/>
              <a:sym typeface="Arial" panose="020B0604020202020204" pitchFamily="34" charset="0"/>
            </a:endParaRPr>
          </a:p>
        </p:txBody>
      </p:sp>
      <p:grpSp>
        <p:nvGrpSpPr>
          <p:cNvPr id="87" name="Group 51">
            <a:extLst>
              <a:ext uri="{FF2B5EF4-FFF2-40B4-BE49-F238E27FC236}">
                <a16:creationId xmlns:a16="http://schemas.microsoft.com/office/drawing/2014/main" id="{88EE47A5-ADB7-4E0D-96E0-97C5057FAD80}"/>
              </a:ext>
            </a:extLst>
          </p:cNvPr>
          <p:cNvGrpSpPr/>
          <p:nvPr/>
        </p:nvGrpSpPr>
        <p:grpSpPr>
          <a:xfrm>
            <a:off x="3296380" y="3857102"/>
            <a:ext cx="6585072" cy="525781"/>
            <a:chOff x="1604477" y="1409051"/>
            <a:chExt cx="4938804" cy="394336"/>
          </a:xfrm>
        </p:grpSpPr>
        <p:sp>
          <p:nvSpPr>
            <p:cNvPr id="88" name="Parallelogram 4">
              <a:extLst>
                <a:ext uri="{FF2B5EF4-FFF2-40B4-BE49-F238E27FC236}">
                  <a16:creationId xmlns:a16="http://schemas.microsoft.com/office/drawing/2014/main" id="{0AE82A3D-1D2E-4225-8641-1B3C5ECD8C88}"/>
                </a:ext>
              </a:extLst>
            </p:cNvPr>
            <p:cNvSpPr/>
            <p:nvPr/>
          </p:nvSpPr>
          <p:spPr>
            <a:xfrm flipH="1">
              <a:off x="1604477" y="1409051"/>
              <a:ext cx="395706" cy="394335"/>
            </a:xfrm>
            <a:prstGeom prst="parallelogram">
              <a:avLst>
                <a:gd name="adj" fmla="val 71914"/>
              </a:avLst>
            </a:pr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89" name="Parallelogram 34">
              <a:extLst>
                <a:ext uri="{FF2B5EF4-FFF2-40B4-BE49-F238E27FC236}">
                  <a16:creationId xmlns:a16="http://schemas.microsoft.com/office/drawing/2014/main" id="{485ACD3E-97E3-4382-85A7-B275D284A4C5}"/>
                </a:ext>
              </a:extLst>
            </p:cNvPr>
            <p:cNvSpPr/>
            <p:nvPr/>
          </p:nvSpPr>
          <p:spPr>
            <a:xfrm flipH="1">
              <a:off x="1885214" y="1409052"/>
              <a:ext cx="395706" cy="394335"/>
            </a:xfrm>
            <a:prstGeom prst="parallelogram">
              <a:avLst>
                <a:gd name="adj" fmla="val 68453"/>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cxnSp>
          <p:nvCxnSpPr>
            <p:cNvPr id="90" name="Straight Connector 6">
              <a:extLst>
                <a:ext uri="{FF2B5EF4-FFF2-40B4-BE49-F238E27FC236}">
                  <a16:creationId xmlns:a16="http://schemas.microsoft.com/office/drawing/2014/main" id="{03FC8845-3F6E-4DD2-A358-9E13F8995A0A}"/>
                </a:ext>
              </a:extLst>
            </p:cNvPr>
            <p:cNvCxnSpPr>
              <a:cxnSpLocks/>
            </p:cNvCxnSpPr>
            <p:nvPr/>
          </p:nvCxnSpPr>
          <p:spPr>
            <a:xfrm flipV="1">
              <a:off x="2271001" y="1803386"/>
              <a:ext cx="427228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91" name="矩形3">
            <a:extLst>
              <a:ext uri="{FF2B5EF4-FFF2-40B4-BE49-F238E27FC236}">
                <a16:creationId xmlns:a16="http://schemas.microsoft.com/office/drawing/2014/main" id="{24B960B8-2FC1-4F97-8E87-E08B4F0D721F}"/>
              </a:ext>
            </a:extLst>
          </p:cNvPr>
          <p:cNvSpPr/>
          <p:nvPr>
            <p:custDataLst>
              <p:tags r:id="rId5"/>
            </p:custDataLst>
          </p:nvPr>
        </p:nvSpPr>
        <p:spPr>
          <a:xfrm>
            <a:off x="4766471" y="4615289"/>
            <a:ext cx="5696373" cy="5867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9050" cap="sq">
            <a:noFill/>
            <a:bevel/>
          </a:ln>
        </p:spPr>
        <p:style>
          <a:lnRef idx="2">
            <a:srgbClr val="1D6DC2">
              <a:shade val="50000"/>
            </a:srgbClr>
          </a:lnRef>
          <a:fillRef idx="1">
            <a:srgbClr val="1D6DC2"/>
          </a:fillRef>
          <a:effectRef idx="0">
            <a:srgbClr val="1D6DC2"/>
          </a:effectRef>
          <a:fontRef idx="minor">
            <a:srgbClr val="FFFFFF"/>
          </a:fontRef>
        </p:style>
        <p:txBody>
          <a:bodyPr rot="0" spcFirstLastPara="0" vertOverflow="overflow" horzOverflow="overflow" vert="horz" wrap="square" lIns="120000" tIns="62400" rIns="120000" bIns="62400" numCol="1" spcCol="0" rtlCol="0" fromWordArt="0" anchor="b" anchorCtr="0" forceAA="0" compatLnSpc="1">
            <a:normAutofit fontScale="95000"/>
          </a:bodyPr>
          <a:lstStyle/>
          <a:p>
            <a:pPr>
              <a:lnSpc>
                <a:spcPct val="120000"/>
              </a:lnSpc>
            </a:pPr>
            <a:r>
              <a:rPr lang="zh-CN" altLang="en-US" sz="2667" b="1" dirty="0">
                <a:solidFill>
                  <a:schemeClr val="tx1"/>
                </a:solidFill>
                <a:latin typeface="+mj-ea"/>
                <a:ea typeface="+mj-ea"/>
                <a:cs typeface="Calibri" panose="020F0502020204030204" pitchFamily="34" charset="0"/>
                <a:sym typeface="Arial" panose="020B0604020202020204" pitchFamily="34" charset="0"/>
              </a:rPr>
              <a:t>五、透镜性能表征</a:t>
            </a:r>
            <a:endParaRPr lang="en-US" altLang="zh-CN" sz="2667" b="1" dirty="0">
              <a:solidFill>
                <a:schemeClr val="tx1"/>
              </a:solidFill>
              <a:latin typeface="+mj-ea"/>
              <a:ea typeface="+mj-ea"/>
              <a:cs typeface="Calibri" panose="020F0502020204030204" pitchFamily="34" charset="0"/>
              <a:sym typeface="Arial" panose="020B0604020202020204" pitchFamily="34" charset="0"/>
            </a:endParaRPr>
          </a:p>
        </p:txBody>
      </p:sp>
      <p:grpSp>
        <p:nvGrpSpPr>
          <p:cNvPr id="92" name="Group 51">
            <a:extLst>
              <a:ext uri="{FF2B5EF4-FFF2-40B4-BE49-F238E27FC236}">
                <a16:creationId xmlns:a16="http://schemas.microsoft.com/office/drawing/2014/main" id="{A4C5EDB6-DBAF-4CB3-AA88-F309F8D01EB4}"/>
              </a:ext>
            </a:extLst>
          </p:cNvPr>
          <p:cNvGrpSpPr/>
          <p:nvPr/>
        </p:nvGrpSpPr>
        <p:grpSpPr>
          <a:xfrm>
            <a:off x="3864549" y="4676251"/>
            <a:ext cx="6585072" cy="525781"/>
            <a:chOff x="1604477" y="1409051"/>
            <a:chExt cx="4938804" cy="394336"/>
          </a:xfrm>
        </p:grpSpPr>
        <p:sp>
          <p:nvSpPr>
            <p:cNvPr id="93" name="Parallelogram 4">
              <a:extLst>
                <a:ext uri="{FF2B5EF4-FFF2-40B4-BE49-F238E27FC236}">
                  <a16:creationId xmlns:a16="http://schemas.microsoft.com/office/drawing/2014/main" id="{FC71F123-0EC7-48F1-B924-C254935710EB}"/>
                </a:ext>
              </a:extLst>
            </p:cNvPr>
            <p:cNvSpPr/>
            <p:nvPr/>
          </p:nvSpPr>
          <p:spPr>
            <a:xfrm flipH="1">
              <a:off x="1604477" y="1409051"/>
              <a:ext cx="395706" cy="394335"/>
            </a:xfrm>
            <a:prstGeom prst="parallelogram">
              <a:avLst>
                <a:gd name="adj" fmla="val 71914"/>
              </a:avLst>
            </a:pr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94" name="Parallelogram 34">
              <a:extLst>
                <a:ext uri="{FF2B5EF4-FFF2-40B4-BE49-F238E27FC236}">
                  <a16:creationId xmlns:a16="http://schemas.microsoft.com/office/drawing/2014/main" id="{A8BB47BE-5090-4339-907C-9AC892318C2C}"/>
                </a:ext>
              </a:extLst>
            </p:cNvPr>
            <p:cNvSpPr/>
            <p:nvPr/>
          </p:nvSpPr>
          <p:spPr>
            <a:xfrm flipH="1">
              <a:off x="1885214" y="1409052"/>
              <a:ext cx="395706" cy="394335"/>
            </a:xfrm>
            <a:prstGeom prst="parallelogram">
              <a:avLst>
                <a:gd name="adj" fmla="val 68453"/>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cxnSp>
          <p:nvCxnSpPr>
            <p:cNvPr id="95" name="Straight Connector 6">
              <a:extLst>
                <a:ext uri="{FF2B5EF4-FFF2-40B4-BE49-F238E27FC236}">
                  <a16:creationId xmlns:a16="http://schemas.microsoft.com/office/drawing/2014/main" id="{E00E4C23-EFB1-45BF-8445-EC0D79C65A1A}"/>
                </a:ext>
              </a:extLst>
            </p:cNvPr>
            <p:cNvCxnSpPr>
              <a:cxnSpLocks/>
            </p:cNvCxnSpPr>
            <p:nvPr/>
          </p:nvCxnSpPr>
          <p:spPr>
            <a:xfrm flipV="1">
              <a:off x="2271001" y="1803386"/>
              <a:ext cx="427228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96" name="矩形3">
            <a:extLst>
              <a:ext uri="{FF2B5EF4-FFF2-40B4-BE49-F238E27FC236}">
                <a16:creationId xmlns:a16="http://schemas.microsoft.com/office/drawing/2014/main" id="{6277C137-96AA-4496-8118-C354BF71CCAE}"/>
              </a:ext>
            </a:extLst>
          </p:cNvPr>
          <p:cNvSpPr/>
          <p:nvPr>
            <p:custDataLst>
              <p:tags r:id="rId6"/>
            </p:custDataLst>
          </p:nvPr>
        </p:nvSpPr>
        <p:spPr>
          <a:xfrm>
            <a:off x="5341720" y="5434437"/>
            <a:ext cx="5696373" cy="5867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9050" cap="sq">
            <a:noFill/>
            <a:bevel/>
          </a:ln>
        </p:spPr>
        <p:style>
          <a:lnRef idx="2">
            <a:srgbClr val="1D6DC2">
              <a:shade val="50000"/>
            </a:srgbClr>
          </a:lnRef>
          <a:fillRef idx="1">
            <a:srgbClr val="1D6DC2"/>
          </a:fillRef>
          <a:effectRef idx="0">
            <a:srgbClr val="1D6DC2"/>
          </a:effectRef>
          <a:fontRef idx="minor">
            <a:srgbClr val="FFFFFF"/>
          </a:fontRef>
        </p:style>
        <p:txBody>
          <a:bodyPr rot="0" spcFirstLastPara="0" vertOverflow="overflow" horzOverflow="overflow" vert="horz" wrap="square" lIns="120000" tIns="62400" rIns="120000" bIns="62400" numCol="1" spcCol="0" rtlCol="0" fromWordArt="0" anchor="b" anchorCtr="0" forceAA="0" compatLnSpc="1">
            <a:normAutofit fontScale="95000"/>
          </a:bodyPr>
          <a:lstStyle/>
          <a:p>
            <a:pPr>
              <a:lnSpc>
                <a:spcPct val="120000"/>
              </a:lnSpc>
            </a:pPr>
            <a:r>
              <a:rPr lang="zh-CN" altLang="en-US" sz="2667" b="1" dirty="0">
                <a:solidFill>
                  <a:schemeClr val="tx1"/>
                </a:solidFill>
                <a:latin typeface="+mj-ea"/>
                <a:ea typeface="+mj-ea"/>
                <a:cs typeface="Calibri" panose="020F0502020204030204" pitchFamily="34" charset="0"/>
                <a:sym typeface="Arial" panose="020B0604020202020204" pitchFamily="34" charset="0"/>
              </a:rPr>
              <a:t>六、结论和展望</a:t>
            </a:r>
            <a:endParaRPr lang="en-US" altLang="zh-CN" sz="2667" b="1" dirty="0">
              <a:solidFill>
                <a:schemeClr val="tx1"/>
              </a:solidFill>
              <a:latin typeface="+mj-ea"/>
              <a:ea typeface="+mj-ea"/>
              <a:cs typeface="Calibri" panose="020F0502020204030204" pitchFamily="34" charset="0"/>
              <a:sym typeface="Arial" panose="020B0604020202020204" pitchFamily="34" charset="0"/>
            </a:endParaRPr>
          </a:p>
        </p:txBody>
      </p:sp>
      <p:grpSp>
        <p:nvGrpSpPr>
          <p:cNvPr id="97" name="Group 51">
            <a:extLst>
              <a:ext uri="{FF2B5EF4-FFF2-40B4-BE49-F238E27FC236}">
                <a16:creationId xmlns:a16="http://schemas.microsoft.com/office/drawing/2014/main" id="{6F16D6A9-B710-4FD0-8DA8-4EEA84F21A79}"/>
              </a:ext>
            </a:extLst>
          </p:cNvPr>
          <p:cNvGrpSpPr/>
          <p:nvPr/>
        </p:nvGrpSpPr>
        <p:grpSpPr>
          <a:xfrm>
            <a:off x="4439799" y="5495399"/>
            <a:ext cx="6585072" cy="525781"/>
            <a:chOff x="1604477" y="1409051"/>
            <a:chExt cx="4938804" cy="394336"/>
          </a:xfrm>
        </p:grpSpPr>
        <p:sp>
          <p:nvSpPr>
            <p:cNvPr id="98" name="Parallelogram 4">
              <a:extLst>
                <a:ext uri="{FF2B5EF4-FFF2-40B4-BE49-F238E27FC236}">
                  <a16:creationId xmlns:a16="http://schemas.microsoft.com/office/drawing/2014/main" id="{2CFCAA50-F2F1-4BA8-AEEE-E1BA9C58D9E8}"/>
                </a:ext>
              </a:extLst>
            </p:cNvPr>
            <p:cNvSpPr/>
            <p:nvPr/>
          </p:nvSpPr>
          <p:spPr>
            <a:xfrm flipH="1">
              <a:off x="1604477" y="1409051"/>
              <a:ext cx="395706" cy="394335"/>
            </a:xfrm>
            <a:prstGeom prst="parallelogram">
              <a:avLst>
                <a:gd name="adj" fmla="val 71914"/>
              </a:avLst>
            </a:pr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99" name="Parallelogram 34">
              <a:extLst>
                <a:ext uri="{FF2B5EF4-FFF2-40B4-BE49-F238E27FC236}">
                  <a16:creationId xmlns:a16="http://schemas.microsoft.com/office/drawing/2014/main" id="{22845B4B-1B4A-4DE1-883F-5868C20E8631}"/>
                </a:ext>
              </a:extLst>
            </p:cNvPr>
            <p:cNvSpPr/>
            <p:nvPr/>
          </p:nvSpPr>
          <p:spPr>
            <a:xfrm flipH="1">
              <a:off x="1885214" y="1409052"/>
              <a:ext cx="395706" cy="394335"/>
            </a:xfrm>
            <a:prstGeom prst="parallelogram">
              <a:avLst>
                <a:gd name="adj" fmla="val 68453"/>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cxnSp>
          <p:nvCxnSpPr>
            <p:cNvPr id="100" name="Straight Connector 6">
              <a:extLst>
                <a:ext uri="{FF2B5EF4-FFF2-40B4-BE49-F238E27FC236}">
                  <a16:creationId xmlns:a16="http://schemas.microsoft.com/office/drawing/2014/main" id="{32F579BC-0AA2-4022-BFDF-7A3718AC2549}"/>
                </a:ext>
              </a:extLst>
            </p:cNvPr>
            <p:cNvCxnSpPr>
              <a:cxnSpLocks/>
            </p:cNvCxnSpPr>
            <p:nvPr/>
          </p:nvCxnSpPr>
          <p:spPr>
            <a:xfrm flipV="1">
              <a:off x="2271001" y="1803386"/>
              <a:ext cx="427228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20F3D2F1-9D75-BF2D-84C0-2A7927687C54}"/>
              </a:ext>
            </a:extLst>
          </p:cNvPr>
          <p:cNvSpPr>
            <a:spLocks noGrp="1"/>
          </p:cNvSpPr>
          <p:nvPr>
            <p:ph type="sldNum" sz="quarter" idx="4"/>
          </p:nvPr>
        </p:nvSpPr>
        <p:spPr/>
        <p:txBody>
          <a:bodyPr/>
          <a:lstStyle/>
          <a:p>
            <a:fld id="{FBACFFDD-BDC9-42E5-9CEC-915C0937ED90}" type="slidenum">
              <a:rPr lang="zh-CN" altLang="en-US" smtClean="0"/>
              <a:t>2</a:t>
            </a:fld>
            <a:endParaRPr lang="zh-CN" altLang="en-US"/>
          </a:p>
        </p:txBody>
      </p:sp>
    </p:spTree>
    <p:extLst>
      <p:ext uri="{BB962C8B-B14F-4D97-AF65-F5344CB8AC3E}">
        <p14:creationId xmlns:p14="http://schemas.microsoft.com/office/powerpoint/2010/main" val="289718857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A575887-ED50-AB30-76C5-BF8AC1253752}"/>
              </a:ext>
            </a:extLst>
          </p:cNvPr>
          <p:cNvPicPr>
            <a:picLocks noChangeAspect="1"/>
          </p:cNvPicPr>
          <p:nvPr/>
        </p:nvPicPr>
        <p:blipFill>
          <a:blip r:embed="rId2"/>
          <a:stretch>
            <a:fillRect/>
          </a:stretch>
        </p:blipFill>
        <p:spPr>
          <a:xfrm>
            <a:off x="3166569" y="1384194"/>
            <a:ext cx="5858862" cy="3518437"/>
          </a:xfrm>
          <a:prstGeom prst="rect">
            <a:avLst/>
          </a:prstGeom>
        </p:spPr>
      </p:pic>
      <p:sp>
        <p:nvSpPr>
          <p:cNvPr id="5" name="文本框 4">
            <a:extLst>
              <a:ext uri="{FF2B5EF4-FFF2-40B4-BE49-F238E27FC236}">
                <a16:creationId xmlns:a16="http://schemas.microsoft.com/office/drawing/2014/main" id="{091CCBC5-4ED3-9B4B-A582-F8D21FB1E91F}"/>
              </a:ext>
            </a:extLst>
          </p:cNvPr>
          <p:cNvSpPr txBox="1"/>
          <p:nvPr/>
        </p:nvSpPr>
        <p:spPr>
          <a:xfrm>
            <a:off x="3166569" y="5232579"/>
            <a:ext cx="6064493" cy="1200329"/>
          </a:xfrm>
          <a:prstGeom prst="rect">
            <a:avLst/>
          </a:prstGeom>
          <a:noFill/>
        </p:spPr>
        <p:txBody>
          <a:bodyPr wrap="square">
            <a:spAutoFit/>
          </a:bodyPr>
          <a:lstStyle/>
          <a:p>
            <a:r>
              <a:rPr lang="zh-CN" altLang="en-US" dirty="0">
                <a:latin typeface="+mn-ea"/>
                <a:ea typeface="+mn-ea"/>
              </a:rPr>
              <a:t>不同电压下可变焦菲涅尔透镜焦距</a:t>
            </a:r>
            <a:endParaRPr lang="en-US" altLang="zh-CN" dirty="0">
              <a:latin typeface="+mn-ea"/>
              <a:ea typeface="+mn-ea"/>
            </a:endParaRPr>
          </a:p>
          <a:p>
            <a:r>
              <a:rPr lang="zh-CN" altLang="en-US" dirty="0">
                <a:latin typeface="+mn-ea"/>
                <a:ea typeface="+mn-ea"/>
              </a:rPr>
              <a:t>当加载</a:t>
            </a:r>
            <a:r>
              <a:rPr lang="en-US" altLang="zh-CN" dirty="0">
                <a:latin typeface="Times New Roman" panose="02020603050405020304" pitchFamily="18" charset="0"/>
                <a:ea typeface="+mn-ea"/>
                <a:cs typeface="Times New Roman" panose="02020603050405020304" pitchFamily="18" charset="0"/>
              </a:rPr>
              <a:t>9 kV</a:t>
            </a:r>
            <a:r>
              <a:rPr lang="zh-CN" altLang="en-US" dirty="0">
                <a:latin typeface="+mn-ea"/>
                <a:ea typeface="+mn-ea"/>
              </a:rPr>
              <a:t>的电压时焦距变化量达到了</a:t>
            </a:r>
            <a:r>
              <a:rPr lang="en-US" altLang="zh-CN" dirty="0">
                <a:latin typeface="Times New Roman" panose="02020603050405020304" pitchFamily="18" charset="0"/>
                <a:ea typeface="+mn-ea"/>
                <a:cs typeface="Times New Roman" panose="02020603050405020304" pitchFamily="18" charset="0"/>
              </a:rPr>
              <a:t>28%</a:t>
            </a:r>
          </a:p>
          <a:p>
            <a:r>
              <a:rPr lang="zh-CN" altLang="en-US" dirty="0">
                <a:latin typeface="Times New Roman" panose="02020603050405020304" pitchFamily="18" charset="0"/>
                <a:ea typeface="+mn-ea"/>
                <a:cs typeface="Times New Roman" panose="02020603050405020304" pitchFamily="18" charset="0"/>
              </a:rPr>
              <a:t>误差棒上下限分别表示了出现在该电压下可信焦距最大值和可信焦距最小值</a:t>
            </a:r>
          </a:p>
        </p:txBody>
      </p:sp>
      <p:sp>
        <p:nvSpPr>
          <p:cNvPr id="6" name="标题 1">
            <a:extLst>
              <a:ext uri="{FF2B5EF4-FFF2-40B4-BE49-F238E27FC236}">
                <a16:creationId xmlns:a16="http://schemas.microsoft.com/office/drawing/2014/main" id="{1FCAFAB5-A3B0-5C59-ABB7-045A80DC5465}"/>
              </a:ext>
            </a:extLst>
          </p:cNvPr>
          <p:cNvSpPr>
            <a:spLocks noGrp="1"/>
          </p:cNvSpPr>
          <p:nvPr>
            <p:ph type="title"/>
          </p:nvPr>
        </p:nvSpPr>
        <p:spPr>
          <a:xfrm>
            <a:off x="386098" y="192614"/>
            <a:ext cx="7834075" cy="792009"/>
          </a:xfrm>
        </p:spPr>
        <p:txBody>
          <a:bodyPr/>
          <a:lstStyle/>
          <a:p>
            <a:r>
              <a:rPr kumimoji="0" lang="zh-CN" altLang="en-US"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Calibri" panose="020F0502020204030204" pitchFamily="34" charset="0"/>
                <a:sym typeface="Arial" panose="020B0604020202020204" pitchFamily="34" charset="0"/>
              </a:rPr>
              <a:t>介电弹性体驱动可变焦菲涅尔透镜聚焦效果表征</a:t>
            </a:r>
            <a:endParaRPr lang="zh-CN" altLang="en-US" sz="2800" dirty="0"/>
          </a:p>
        </p:txBody>
      </p:sp>
      <p:sp>
        <p:nvSpPr>
          <p:cNvPr id="2" name="灯片编号占位符 3">
            <a:extLst>
              <a:ext uri="{FF2B5EF4-FFF2-40B4-BE49-F238E27FC236}">
                <a16:creationId xmlns:a16="http://schemas.microsoft.com/office/drawing/2014/main" id="{0B181AAF-157F-7C77-C073-BBEE45F8BF8C}"/>
              </a:ext>
            </a:extLst>
          </p:cNvPr>
          <p:cNvSpPr txBox="1">
            <a:spLocks/>
          </p:cNvSpPr>
          <p:nvPr/>
        </p:nvSpPr>
        <p:spPr>
          <a:xfrm>
            <a:off x="9312525" y="6356351"/>
            <a:ext cx="2844800" cy="366184"/>
          </a:xfrm>
          <a:prstGeom prst="rect">
            <a:avLst/>
          </a:prstGeom>
        </p:spPr>
        <p:txBody>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a:lstStyle>
          <a:p>
            <a:pPr algn="r"/>
            <a:fld id="{FBACFFDD-BDC9-42E5-9CEC-915C0937ED90}" type="slidenum">
              <a:rPr lang="zh-CN" altLang="en-US" smtClean="0"/>
              <a:pPr algn="r"/>
              <a:t>20</a:t>
            </a:fld>
            <a:endParaRPr lang="zh-CN" altLang="en-US"/>
          </a:p>
        </p:txBody>
      </p:sp>
    </p:spTree>
    <p:extLst>
      <p:ext uri="{BB962C8B-B14F-4D97-AF65-F5344CB8AC3E}">
        <p14:creationId xmlns:p14="http://schemas.microsoft.com/office/powerpoint/2010/main" val="1642970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3">
            <a:extLst>
              <a:ext uri="{FF2B5EF4-FFF2-40B4-BE49-F238E27FC236}">
                <a16:creationId xmlns:a16="http://schemas.microsoft.com/office/drawing/2014/main" id="{81365CFC-6B74-4B79-979F-4BD316E5D6CC}"/>
              </a:ext>
            </a:extLst>
          </p:cNvPr>
          <p:cNvSpPr/>
          <p:nvPr>
            <p:custDataLst>
              <p:tags r:id="rId1"/>
            </p:custDataLst>
          </p:nvPr>
        </p:nvSpPr>
        <p:spPr>
          <a:xfrm>
            <a:off x="3407814" y="2357481"/>
            <a:ext cx="8969580" cy="122266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9050" cap="sq">
            <a:noFill/>
            <a:bevel/>
          </a:ln>
        </p:spPr>
        <p:style>
          <a:lnRef idx="2">
            <a:srgbClr val="1D6DC2">
              <a:shade val="50000"/>
            </a:srgbClr>
          </a:lnRef>
          <a:fillRef idx="1">
            <a:srgbClr val="1D6DC2"/>
          </a:fillRef>
          <a:effectRef idx="0">
            <a:srgbClr val="1D6DC2"/>
          </a:effectRef>
          <a:fontRef idx="minor">
            <a:srgbClr val="FFFFFF"/>
          </a:fontRef>
        </p:style>
        <p:txBody>
          <a:bodyPr rot="0" spcFirstLastPara="0" vertOverflow="overflow" horzOverflow="overflow" vert="horz" wrap="square" lIns="120000" tIns="62400" rIns="120000" bIns="62400" numCol="1" spcCol="0" rtlCol="0" fromWordArt="0" anchor="b" anchorCtr="0" forceAA="0" compatLnSpc="1">
            <a:no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Calibri" panose="020F0502020204030204" pitchFamily="34" charset="0"/>
                <a:sym typeface="Arial" panose="020B0604020202020204" pitchFamily="34" charset="0"/>
              </a:rPr>
              <a:t>六、结论与展望</a:t>
            </a:r>
            <a:endParaRPr kumimoji="0" lang="en-US" altLang="zh-CN" sz="2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Calibri" panose="020F0502020204030204" pitchFamily="34" charset="0"/>
              <a:sym typeface="Arial" panose="020B0604020202020204" pitchFamily="34" charset="0"/>
            </a:endParaRPr>
          </a:p>
        </p:txBody>
      </p:sp>
      <p:sp>
        <p:nvSpPr>
          <p:cNvPr id="5" name="Parallelogram 4">
            <a:extLst>
              <a:ext uri="{FF2B5EF4-FFF2-40B4-BE49-F238E27FC236}">
                <a16:creationId xmlns:a16="http://schemas.microsoft.com/office/drawing/2014/main" id="{A1B04DAE-23E3-437A-B3BB-C184AD352433}"/>
              </a:ext>
            </a:extLst>
          </p:cNvPr>
          <p:cNvSpPr/>
          <p:nvPr/>
        </p:nvSpPr>
        <p:spPr>
          <a:xfrm flipH="1">
            <a:off x="2159731" y="2948963"/>
            <a:ext cx="680547" cy="631184"/>
          </a:xfrm>
          <a:prstGeom prst="parallelogram">
            <a:avLst>
              <a:gd name="adj" fmla="val 58070"/>
            </a:avLst>
          </a:pr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Parallelogram 5">
            <a:extLst>
              <a:ext uri="{FF2B5EF4-FFF2-40B4-BE49-F238E27FC236}">
                <a16:creationId xmlns:a16="http://schemas.microsoft.com/office/drawing/2014/main" id="{AB06EC56-7568-48F4-ADC5-2FACF698F8FC}"/>
              </a:ext>
            </a:extLst>
          </p:cNvPr>
          <p:cNvSpPr/>
          <p:nvPr/>
        </p:nvSpPr>
        <p:spPr>
          <a:xfrm flipH="1">
            <a:off x="2642551" y="2948966"/>
            <a:ext cx="680547" cy="631183"/>
          </a:xfrm>
          <a:prstGeom prst="parallelogram">
            <a:avLst>
              <a:gd name="adj" fmla="val 58070"/>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cxnSp>
        <p:nvCxnSpPr>
          <p:cNvPr id="7" name="Straight Connector 6">
            <a:extLst>
              <a:ext uri="{FF2B5EF4-FFF2-40B4-BE49-F238E27FC236}">
                <a16:creationId xmlns:a16="http://schemas.microsoft.com/office/drawing/2014/main" id="{6B617495-4CCA-4FDA-8255-460AF284E317}"/>
              </a:ext>
            </a:extLst>
          </p:cNvPr>
          <p:cNvCxnSpPr>
            <a:cxnSpLocks/>
          </p:cNvCxnSpPr>
          <p:nvPr/>
        </p:nvCxnSpPr>
        <p:spPr>
          <a:xfrm flipV="1">
            <a:off x="3306039" y="3580147"/>
            <a:ext cx="734759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TextBox 30">
            <a:extLst>
              <a:ext uri="{FF2B5EF4-FFF2-40B4-BE49-F238E27FC236}">
                <a16:creationId xmlns:a16="http://schemas.microsoft.com/office/drawing/2014/main" id="{B85CF340-7112-47F4-A01E-6642C8B20970}"/>
              </a:ext>
            </a:extLst>
          </p:cNvPr>
          <p:cNvSpPr txBox="1"/>
          <p:nvPr/>
        </p:nvSpPr>
        <p:spPr>
          <a:xfrm>
            <a:off x="431607" y="356787"/>
            <a:ext cx="1146468" cy="666786"/>
          </a:xfrm>
          <a:prstGeom prst="rect">
            <a:avLst/>
          </a:prstGeom>
          <a:noFill/>
          <a:ln w="9525">
            <a:noFill/>
          </a:ln>
        </p:spPr>
        <p:txBody>
          <a:bodyPr wrap="none" anchor="t" anchorCtr="0">
            <a:spAutoFit/>
          </a:bodyPr>
          <a:lstStyle/>
          <a:p>
            <a:pPr marL="0" marR="0" lvl="0" indent="0" algn="l" defTabSz="1219139" rtl="0" eaLnBrk="1" fontAlgn="base" latinLnBrk="0" hangingPunct="1">
              <a:lnSpc>
                <a:spcPct val="100000"/>
              </a:lnSpc>
              <a:spcBef>
                <a:spcPct val="0"/>
              </a:spcBef>
              <a:spcAft>
                <a:spcPct val="0"/>
              </a:spcAft>
              <a:buClrTx/>
              <a:buSzTx/>
              <a:buFontTx/>
              <a:buNone/>
              <a:tabLst/>
              <a:defRPr/>
            </a:pPr>
            <a:r>
              <a:rPr kumimoji="0" lang="zh-CN" altLang="en-US" sz="3733"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Calibri" panose="020F0502020204030204" pitchFamily="34" charset="0"/>
              </a:rPr>
              <a:t>目录</a:t>
            </a:r>
            <a:endParaRPr kumimoji="0" lang="en-US" altLang="zh-CN" sz="3733"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Calibri" panose="020F0502020204030204" pitchFamily="34" charset="0"/>
            </a:endParaRPr>
          </a:p>
        </p:txBody>
      </p:sp>
      <p:sp>
        <p:nvSpPr>
          <p:cNvPr id="4" name="灯片编号占位符 3">
            <a:extLst>
              <a:ext uri="{FF2B5EF4-FFF2-40B4-BE49-F238E27FC236}">
                <a16:creationId xmlns:a16="http://schemas.microsoft.com/office/drawing/2014/main" id="{0D119200-D0F4-3053-55AA-D0C448F24394}"/>
              </a:ext>
            </a:extLst>
          </p:cNvPr>
          <p:cNvSpPr>
            <a:spLocks noGrp="1"/>
          </p:cNvSpPr>
          <p:nvPr>
            <p:ph type="sldNum" sz="quarter" idx="4"/>
          </p:nvPr>
        </p:nvSpPr>
        <p:spPr/>
        <p:txBody>
          <a:bodyPr/>
          <a:lstStyle/>
          <a:p>
            <a:fld id="{FBACFFDD-BDC9-42E5-9CEC-915C0937ED90}" type="slidenum">
              <a:rPr lang="zh-CN" altLang="en-US" smtClean="0"/>
              <a:t>21</a:t>
            </a:fld>
            <a:endParaRPr lang="zh-CN" altLang="en-US"/>
          </a:p>
        </p:txBody>
      </p:sp>
    </p:spTree>
    <p:extLst>
      <p:ext uri="{BB962C8B-B14F-4D97-AF65-F5344CB8AC3E}">
        <p14:creationId xmlns:p14="http://schemas.microsoft.com/office/powerpoint/2010/main" val="3525102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864AF-3DCB-B14F-9D74-88C763AFFF89}"/>
              </a:ext>
            </a:extLst>
          </p:cNvPr>
          <p:cNvSpPr>
            <a:spLocks noGrp="1"/>
          </p:cNvSpPr>
          <p:nvPr>
            <p:ph type="title"/>
          </p:nvPr>
        </p:nvSpPr>
        <p:spPr/>
        <p:txBody>
          <a:bodyPr/>
          <a:lstStyle/>
          <a:p>
            <a:r>
              <a:rPr kumimoji="0" lang="zh-CN" altLang="en-US" sz="4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Calibri" panose="020F0502020204030204" pitchFamily="34" charset="0"/>
                <a:sym typeface="Arial" panose="020B0604020202020204" pitchFamily="34" charset="0"/>
              </a:rPr>
              <a:t>结论与展望</a:t>
            </a:r>
            <a:endParaRPr lang="zh-CN" altLang="en-US" dirty="0"/>
          </a:p>
        </p:txBody>
      </p:sp>
      <p:sp>
        <p:nvSpPr>
          <p:cNvPr id="4" name="文本框 3">
            <a:extLst>
              <a:ext uri="{FF2B5EF4-FFF2-40B4-BE49-F238E27FC236}">
                <a16:creationId xmlns:a16="http://schemas.microsoft.com/office/drawing/2014/main" id="{EC36E7B1-59AE-279E-85E8-FE2B9312AE3C}"/>
              </a:ext>
            </a:extLst>
          </p:cNvPr>
          <p:cNvSpPr txBox="1"/>
          <p:nvPr/>
        </p:nvSpPr>
        <p:spPr>
          <a:xfrm>
            <a:off x="343877" y="1133361"/>
            <a:ext cx="11656443" cy="1477328"/>
          </a:xfrm>
          <a:prstGeom prst="rect">
            <a:avLst/>
          </a:prstGeom>
          <a:noFill/>
        </p:spPr>
        <p:txBody>
          <a:bodyPr wrap="square">
            <a:spAutoFit/>
          </a:bodyPr>
          <a:lstStyle/>
          <a:p>
            <a:pPr algn="just"/>
            <a:r>
              <a:rPr lang="zh-CN" altLang="en-US" b="1" dirty="0"/>
              <a:t>结论：</a:t>
            </a:r>
            <a:endParaRPr lang="en-US" altLang="zh-CN" b="1" dirty="0"/>
          </a:p>
          <a:p>
            <a:pPr algn="just"/>
            <a:r>
              <a:rPr lang="zh-CN" altLang="en-US" dirty="0"/>
              <a:t>（</a:t>
            </a:r>
            <a:r>
              <a:rPr lang="en-US" altLang="zh-CN" dirty="0"/>
              <a:t>1</a:t>
            </a:r>
            <a:r>
              <a:rPr lang="zh-CN" altLang="en-US" dirty="0"/>
              <a:t>）、合成制备了一种具有低模量、高度可拉伸、高透明且导电的聚电解质弹性体，使用这种材料制备得到了柔性菲涅尔透镜。</a:t>
            </a:r>
            <a:endParaRPr lang="en-US" altLang="zh-CN" dirty="0"/>
          </a:p>
          <a:p>
            <a:pPr algn="just"/>
            <a:r>
              <a:rPr lang="zh-CN" altLang="en-US" dirty="0"/>
              <a:t>（</a:t>
            </a:r>
            <a:r>
              <a:rPr lang="en-US" altLang="zh-CN" dirty="0"/>
              <a:t>2</a:t>
            </a:r>
            <a:r>
              <a:rPr lang="zh-CN" altLang="en-US" dirty="0"/>
              <a:t>）、设计出了一套便捷、成本低且成熟的介电弹性体驱动的柔性可变焦菲涅尔透镜制备流程。</a:t>
            </a:r>
            <a:endParaRPr lang="en-US" altLang="zh-CN" dirty="0"/>
          </a:p>
          <a:p>
            <a:pPr algn="just"/>
            <a:r>
              <a:rPr lang="zh-CN" altLang="en-US" dirty="0"/>
              <a:t>（</a:t>
            </a:r>
            <a:r>
              <a:rPr lang="en-US" altLang="zh-CN" dirty="0"/>
              <a:t>3</a:t>
            </a:r>
            <a:r>
              <a:rPr lang="zh-CN" altLang="en-US" dirty="0"/>
              <a:t>）、成功制备出可以实现</a:t>
            </a:r>
            <a:r>
              <a:rPr lang="en-US" altLang="zh-CN" dirty="0"/>
              <a:t>28%</a:t>
            </a:r>
            <a:r>
              <a:rPr lang="zh-CN" altLang="en-US" dirty="0"/>
              <a:t>以上的焦距变化的介电弹性体驱动的柔性可变焦菲涅尔透镜</a:t>
            </a:r>
            <a:endParaRPr lang="en-US" altLang="zh-CN" dirty="0"/>
          </a:p>
        </p:txBody>
      </p:sp>
      <p:sp>
        <p:nvSpPr>
          <p:cNvPr id="6" name="文本框 5">
            <a:extLst>
              <a:ext uri="{FF2B5EF4-FFF2-40B4-BE49-F238E27FC236}">
                <a16:creationId xmlns:a16="http://schemas.microsoft.com/office/drawing/2014/main" id="{B69920C2-705F-8C6B-7510-F83E2E856211}"/>
              </a:ext>
            </a:extLst>
          </p:cNvPr>
          <p:cNvSpPr txBox="1"/>
          <p:nvPr/>
        </p:nvSpPr>
        <p:spPr>
          <a:xfrm>
            <a:off x="343876" y="2860937"/>
            <a:ext cx="11656444" cy="3139321"/>
          </a:xfrm>
          <a:prstGeom prst="rect">
            <a:avLst/>
          </a:prstGeom>
          <a:noFill/>
        </p:spPr>
        <p:txBody>
          <a:bodyPr wrap="square">
            <a:spAutoFit/>
          </a:bodyPr>
          <a:lstStyle/>
          <a:p>
            <a:pPr algn="just"/>
            <a:r>
              <a:rPr lang="zh-CN" altLang="en-US" b="1" dirty="0"/>
              <a:t>未来展望：</a:t>
            </a:r>
            <a:endParaRPr lang="en-US" altLang="zh-CN" b="1" dirty="0"/>
          </a:p>
          <a:p>
            <a:pPr algn="just"/>
            <a:r>
              <a:rPr lang="zh-CN" altLang="en-US" dirty="0"/>
              <a:t>（</a:t>
            </a:r>
            <a:r>
              <a:rPr lang="en-US" altLang="zh-CN" dirty="0"/>
              <a:t>1</a:t>
            </a:r>
            <a:r>
              <a:rPr lang="zh-CN" altLang="en-US" dirty="0"/>
              <a:t>）、本设计实际焦距变化量还可以进一步提高，诸如：降低前驱液交联密度配比；优化介电弹性体驱动装置中经过预拉伸的</a:t>
            </a:r>
            <a:r>
              <a:rPr lang="en-US" altLang="zh-CN" dirty="0">
                <a:latin typeface="Times New Roman" panose="02020603050405020304" pitchFamily="18" charset="0"/>
                <a:cs typeface="Times New Roman" panose="02020603050405020304" pitchFamily="18" charset="0"/>
              </a:rPr>
              <a:t>VHB</a:t>
            </a:r>
            <a:r>
              <a:rPr lang="zh-CN" altLang="en-US" dirty="0"/>
              <a:t>薄膜面积与柔性电极面积之比；减小柔性菲涅尔透镜连续段厚度。</a:t>
            </a:r>
            <a:endParaRPr lang="en-US" altLang="zh-CN" dirty="0"/>
          </a:p>
          <a:p>
            <a:pPr algn="just"/>
            <a:r>
              <a:rPr lang="zh-CN" altLang="en-US" dirty="0"/>
              <a:t>（</a:t>
            </a:r>
            <a:r>
              <a:rPr lang="en-US" altLang="zh-CN" dirty="0"/>
              <a:t>2</a:t>
            </a:r>
            <a:r>
              <a:rPr lang="zh-CN" altLang="en-US" dirty="0"/>
              <a:t>）、这种柔性可变焦菲涅尔透镜在激光雕刻、光学存储系统、太阳能富集等领域具有重大应用前景。</a:t>
            </a:r>
            <a:endParaRPr lang="en-US" altLang="zh-CN" dirty="0"/>
          </a:p>
          <a:p>
            <a:pPr algn="just"/>
            <a:r>
              <a:rPr lang="zh-CN" altLang="en-US" dirty="0"/>
              <a:t>（</a:t>
            </a:r>
            <a:r>
              <a:rPr lang="en-US" altLang="zh-CN" dirty="0"/>
              <a:t>3</a:t>
            </a:r>
            <a:r>
              <a:rPr lang="zh-CN" altLang="en-US" dirty="0"/>
              <a:t>）、本研究提出的制备流程不仅可以制备圆形光斑的可变焦菲涅尔透镜，同时也可以制备直线型光斑的可变焦菲涅尔透镜，也适用于更多不同形状的聚电解质弹性体的制备。</a:t>
            </a:r>
            <a:endParaRPr lang="en-US" altLang="zh-CN" dirty="0"/>
          </a:p>
          <a:p>
            <a:pPr algn="just"/>
            <a:r>
              <a:rPr lang="zh-CN" altLang="en-US" dirty="0"/>
              <a:t>（</a:t>
            </a:r>
            <a:r>
              <a:rPr lang="en-US" altLang="zh-CN" dirty="0"/>
              <a:t>4</a:t>
            </a:r>
            <a:r>
              <a:rPr lang="zh-CN" altLang="en-US" dirty="0"/>
              <a:t>）、本文未能对可调焦菲涅尔透镜给出一个焦距随电压变化的理论值，可以用有限元模拟展开进一步研究。</a:t>
            </a:r>
          </a:p>
          <a:p>
            <a:pPr algn="just"/>
            <a:r>
              <a:rPr lang="zh-CN" altLang="en-US" dirty="0"/>
              <a:t>（</a:t>
            </a:r>
            <a:r>
              <a:rPr lang="en-US" altLang="zh-CN" dirty="0"/>
              <a:t>5</a:t>
            </a:r>
            <a:r>
              <a:rPr lang="zh-CN" altLang="en-US" dirty="0"/>
              <a:t>）、本文未能对每个微结构由于是自由边界条件导致的在拉伸时原本应该是竖直的边界由于下端拉伸产生的变形对聚焦效果的影响进行定量研究，还需要结合有限元模拟展开进一步研究。</a:t>
            </a:r>
          </a:p>
          <a:p>
            <a:pPr algn="just"/>
            <a:r>
              <a:rPr lang="zh-CN" altLang="en-US" dirty="0"/>
              <a:t>（</a:t>
            </a:r>
            <a:r>
              <a:rPr lang="en-US" altLang="zh-CN" dirty="0"/>
              <a:t>6</a:t>
            </a:r>
            <a:r>
              <a:rPr lang="zh-CN" altLang="en-US" dirty="0"/>
              <a:t>）、对配方可以进行进一步优化，因为</a:t>
            </a:r>
            <a:r>
              <a:rPr lang="en-US" altLang="zh-CN" dirty="0"/>
              <a:t>MEA</a:t>
            </a:r>
            <a:r>
              <a:rPr lang="zh-CN" altLang="en-US" dirty="0"/>
              <a:t>固化前会有少量挥发，对透镜性能产生影响。</a:t>
            </a:r>
          </a:p>
          <a:p>
            <a:pPr algn="just"/>
            <a:endParaRPr lang="zh-CN" altLang="en-US" dirty="0"/>
          </a:p>
        </p:txBody>
      </p:sp>
      <p:sp>
        <p:nvSpPr>
          <p:cNvPr id="3" name="灯片编号占位符 3">
            <a:extLst>
              <a:ext uri="{FF2B5EF4-FFF2-40B4-BE49-F238E27FC236}">
                <a16:creationId xmlns:a16="http://schemas.microsoft.com/office/drawing/2014/main" id="{5644D7AE-A488-EF46-0C62-0A2AAD14DE9D}"/>
              </a:ext>
            </a:extLst>
          </p:cNvPr>
          <p:cNvSpPr txBox="1">
            <a:spLocks/>
          </p:cNvSpPr>
          <p:nvPr/>
        </p:nvSpPr>
        <p:spPr>
          <a:xfrm>
            <a:off x="9312525" y="6356351"/>
            <a:ext cx="2844800" cy="366184"/>
          </a:xfrm>
          <a:prstGeom prst="rect">
            <a:avLst/>
          </a:prstGeom>
        </p:spPr>
        <p:txBody>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a:lstStyle>
          <a:p>
            <a:pPr algn="r"/>
            <a:fld id="{FBACFFDD-BDC9-42E5-9CEC-915C0937ED90}" type="slidenum">
              <a:rPr lang="zh-CN" altLang="en-US" smtClean="0"/>
              <a:pPr algn="r"/>
              <a:t>22</a:t>
            </a:fld>
            <a:endParaRPr lang="zh-CN" altLang="en-US"/>
          </a:p>
        </p:txBody>
      </p:sp>
    </p:spTree>
    <p:extLst>
      <p:ext uri="{BB962C8B-B14F-4D97-AF65-F5344CB8AC3E}">
        <p14:creationId xmlns:p14="http://schemas.microsoft.com/office/powerpoint/2010/main" val="339000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AC0E736-DB00-70D7-0E52-09E2A9BCF240}"/>
              </a:ext>
            </a:extLst>
          </p:cNvPr>
          <p:cNvPicPr>
            <a:picLocks noChangeAspect="1"/>
          </p:cNvPicPr>
          <p:nvPr/>
        </p:nvPicPr>
        <p:blipFill>
          <a:blip r:embed="rId2"/>
          <a:stretch>
            <a:fillRect/>
          </a:stretch>
        </p:blipFill>
        <p:spPr>
          <a:xfrm>
            <a:off x="386099" y="3513096"/>
            <a:ext cx="3836084" cy="2665303"/>
          </a:xfrm>
          <a:prstGeom prst="rect">
            <a:avLst/>
          </a:prstGeom>
        </p:spPr>
      </p:pic>
      <p:sp>
        <p:nvSpPr>
          <p:cNvPr id="2" name="标题 1">
            <a:extLst>
              <a:ext uri="{FF2B5EF4-FFF2-40B4-BE49-F238E27FC236}">
                <a16:creationId xmlns:a16="http://schemas.microsoft.com/office/drawing/2014/main" id="{5EBB805C-B081-C07D-9540-B6843D621120}"/>
              </a:ext>
            </a:extLst>
          </p:cNvPr>
          <p:cNvSpPr>
            <a:spLocks noGrp="1"/>
          </p:cNvSpPr>
          <p:nvPr>
            <p:ph type="title"/>
          </p:nvPr>
        </p:nvSpPr>
        <p:spPr/>
        <p:txBody>
          <a:bodyPr/>
          <a:lstStyle/>
          <a:p>
            <a:endParaRPr lang="zh-CN" altLang="en-US" dirty="0"/>
          </a:p>
        </p:txBody>
      </p:sp>
      <p:pic>
        <p:nvPicPr>
          <p:cNvPr id="4" name="图片 3">
            <a:extLst>
              <a:ext uri="{FF2B5EF4-FFF2-40B4-BE49-F238E27FC236}">
                <a16:creationId xmlns:a16="http://schemas.microsoft.com/office/drawing/2014/main" id="{34AEE0F6-FE54-33EB-4330-B4D47D0BA79F}"/>
              </a:ext>
            </a:extLst>
          </p:cNvPr>
          <p:cNvPicPr>
            <a:picLocks noChangeAspect="1"/>
          </p:cNvPicPr>
          <p:nvPr/>
        </p:nvPicPr>
        <p:blipFill>
          <a:blip r:embed="rId3"/>
          <a:stretch>
            <a:fillRect/>
          </a:stretch>
        </p:blipFill>
        <p:spPr>
          <a:xfrm>
            <a:off x="386099" y="1081922"/>
            <a:ext cx="8649152" cy="2405447"/>
          </a:xfrm>
          <a:prstGeom prst="rect">
            <a:avLst/>
          </a:prstGeom>
        </p:spPr>
      </p:pic>
      <p:pic>
        <p:nvPicPr>
          <p:cNvPr id="6" name="图片 5">
            <a:extLst>
              <a:ext uri="{FF2B5EF4-FFF2-40B4-BE49-F238E27FC236}">
                <a16:creationId xmlns:a16="http://schemas.microsoft.com/office/drawing/2014/main" id="{899892C8-0D41-F929-35ED-8731E2584B5C}"/>
              </a:ext>
            </a:extLst>
          </p:cNvPr>
          <p:cNvPicPr>
            <a:picLocks noChangeAspect="1"/>
          </p:cNvPicPr>
          <p:nvPr/>
        </p:nvPicPr>
        <p:blipFill>
          <a:blip r:embed="rId4"/>
          <a:stretch>
            <a:fillRect/>
          </a:stretch>
        </p:blipFill>
        <p:spPr>
          <a:xfrm>
            <a:off x="4325683" y="3615431"/>
            <a:ext cx="4709568" cy="1790855"/>
          </a:xfrm>
          <a:prstGeom prst="rect">
            <a:avLst/>
          </a:prstGeom>
        </p:spPr>
      </p:pic>
      <p:pic>
        <p:nvPicPr>
          <p:cNvPr id="8" name="图片 7">
            <a:extLst>
              <a:ext uri="{FF2B5EF4-FFF2-40B4-BE49-F238E27FC236}">
                <a16:creationId xmlns:a16="http://schemas.microsoft.com/office/drawing/2014/main" id="{AA3E82B6-7665-58DA-FF45-553441FB602A}"/>
              </a:ext>
            </a:extLst>
          </p:cNvPr>
          <p:cNvPicPr>
            <a:picLocks noChangeAspect="1"/>
          </p:cNvPicPr>
          <p:nvPr/>
        </p:nvPicPr>
        <p:blipFill>
          <a:blip r:embed="rId5"/>
          <a:stretch>
            <a:fillRect/>
          </a:stretch>
        </p:blipFill>
        <p:spPr>
          <a:xfrm>
            <a:off x="4422433" y="5356942"/>
            <a:ext cx="4694327" cy="419136"/>
          </a:xfrm>
          <a:prstGeom prst="rect">
            <a:avLst/>
          </a:prstGeom>
        </p:spPr>
      </p:pic>
      <p:sp>
        <p:nvSpPr>
          <p:cNvPr id="10" name="文本框 9">
            <a:extLst>
              <a:ext uri="{FF2B5EF4-FFF2-40B4-BE49-F238E27FC236}">
                <a16:creationId xmlns:a16="http://schemas.microsoft.com/office/drawing/2014/main" id="{59E5843A-4223-CF61-B634-1769F1442AAA}"/>
              </a:ext>
            </a:extLst>
          </p:cNvPr>
          <p:cNvSpPr txBox="1"/>
          <p:nvPr/>
        </p:nvSpPr>
        <p:spPr>
          <a:xfrm>
            <a:off x="4771608" y="5896229"/>
            <a:ext cx="7335381" cy="646331"/>
          </a:xfrm>
          <a:prstGeom prst="rect">
            <a:avLst/>
          </a:prstGeom>
          <a:noFill/>
        </p:spPr>
        <p:txBody>
          <a:bodyPr wrap="square">
            <a:spAutoFit/>
          </a:bodyPr>
          <a:lstStyle/>
          <a:p>
            <a:r>
              <a:rPr lang="zh-CN" altLang="zh-CN" dirty="0">
                <a:effectLst/>
                <a:latin typeface="等线" panose="02010600030101010101" pitchFamily="2" charset="-122"/>
                <a:ea typeface="宋体" panose="02010600030101010101" pitchFamily="2" charset="-122"/>
                <a:cs typeface="Times New Roman" panose="02020603050405020304" pitchFamily="18" charset="0"/>
              </a:rPr>
              <a:t>一年平均每平米产能</a:t>
            </a:r>
            <a:r>
              <a:rPr lang="en-US" altLang="zh-CN" dirty="0">
                <a:effectLst/>
                <a:latin typeface="Times New Roman" panose="02020603050405020304" pitchFamily="18" charset="0"/>
                <a:ea typeface="宋体" panose="02010600030101010101" pitchFamily="2" charset="-122"/>
              </a:rPr>
              <a:t>375 </a:t>
            </a:r>
            <a:r>
              <a:rPr lang="en-US" altLang="zh-CN" dirty="0" err="1">
                <a:effectLst/>
                <a:latin typeface="Times New Roman" panose="02020603050405020304" pitchFamily="18" charset="0"/>
                <a:ea typeface="宋体" panose="02010600030101010101" pitchFamily="2" charset="-122"/>
              </a:rPr>
              <a:t>KWh</a:t>
            </a:r>
            <a:endParaRPr lang="en-US" altLang="zh-CN" dirty="0">
              <a:effectLst/>
              <a:latin typeface="Times New Roman" panose="02020603050405020304" pitchFamily="18" charset="0"/>
              <a:ea typeface="宋体" panose="02010600030101010101" pitchFamily="2" charset="-122"/>
            </a:endParaRPr>
          </a:p>
          <a:p>
            <a:r>
              <a:rPr lang="zh-CN" altLang="en-US" dirty="0"/>
              <a:t>经过估算使用本研究设计的可变焦菲涅尔透镜工作一年约耗能</a:t>
            </a:r>
            <a:r>
              <a:rPr lang="en-US" altLang="zh-CN" dirty="0"/>
              <a:t>0.08 </a:t>
            </a:r>
            <a:r>
              <a:rPr lang="en-US" altLang="zh-CN" dirty="0" err="1">
                <a:latin typeface="Times New Roman" panose="02020603050405020304" pitchFamily="18" charset="0"/>
                <a:cs typeface="Times New Roman" panose="02020603050405020304" pitchFamily="18" charset="0"/>
              </a:rPr>
              <a:t>KWh</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367D73CD-2142-5874-C13A-CAF817A87DC7}"/>
              </a:ext>
            </a:extLst>
          </p:cNvPr>
          <p:cNvSpPr txBox="1"/>
          <p:nvPr/>
        </p:nvSpPr>
        <p:spPr>
          <a:xfrm>
            <a:off x="1265667" y="6080896"/>
            <a:ext cx="6113282" cy="276999"/>
          </a:xfrm>
          <a:prstGeom prst="rect">
            <a:avLst/>
          </a:prstGeom>
          <a:noFill/>
        </p:spPr>
        <p:txBody>
          <a:bodyPr wrap="square">
            <a:spAutoFit/>
          </a:bodyPr>
          <a:lstStyle/>
          <a:p>
            <a:r>
              <a:rPr lang="zh-CN" altLang="en-US" sz="1200" dirty="0">
                <a:latin typeface="+mn-ea"/>
                <a:ea typeface="+mn-ea"/>
              </a:rPr>
              <a:t>张兰等</a:t>
            </a:r>
            <a:r>
              <a:rPr lang="en-US" altLang="zh-CN" sz="1200" dirty="0">
                <a:latin typeface="+mn-ea"/>
                <a:ea typeface="+mn-ea"/>
              </a:rPr>
              <a:t>, </a:t>
            </a:r>
            <a:r>
              <a:rPr lang="zh-CN" altLang="en-US" sz="1200" dirty="0">
                <a:latin typeface="+mn-ea"/>
                <a:ea typeface="+mn-ea"/>
              </a:rPr>
              <a:t>光学仪器，</a:t>
            </a:r>
            <a:r>
              <a:rPr lang="en-US" altLang="zh-CN" sz="1200" dirty="0">
                <a:latin typeface="Times New Roman" panose="02020603050405020304" pitchFamily="18" charset="0"/>
                <a:ea typeface="+mn-ea"/>
                <a:cs typeface="Times New Roman" panose="02020603050405020304" pitchFamily="18" charset="0"/>
              </a:rPr>
              <a:t>2000</a:t>
            </a:r>
            <a:endParaRPr lang="zh-CN" altLang="en-US" sz="1200" dirty="0">
              <a:latin typeface="Times New Roman" panose="02020603050405020304" pitchFamily="18" charset="0"/>
              <a:ea typeface="+mn-ea"/>
              <a:cs typeface="Times New Roman" panose="02020603050405020304" pitchFamily="18" charset="0"/>
            </a:endParaRPr>
          </a:p>
        </p:txBody>
      </p:sp>
      <p:sp>
        <p:nvSpPr>
          <p:cNvPr id="9" name="文本框 8">
            <a:extLst>
              <a:ext uri="{FF2B5EF4-FFF2-40B4-BE49-F238E27FC236}">
                <a16:creationId xmlns:a16="http://schemas.microsoft.com/office/drawing/2014/main" id="{2DB79AD8-2502-599F-1B38-4DC7181FF641}"/>
              </a:ext>
            </a:extLst>
          </p:cNvPr>
          <p:cNvSpPr txBox="1"/>
          <p:nvPr/>
        </p:nvSpPr>
        <p:spPr>
          <a:xfrm>
            <a:off x="5692619" y="5729911"/>
            <a:ext cx="611328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Jensen.</a:t>
            </a:r>
            <a:r>
              <a:rPr lang="zh-CN" altLang="en-US"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et.al. </a:t>
            </a:r>
            <a:r>
              <a:rPr lang="en-US" altLang="zh-CN" sz="1200" dirty="0">
                <a:latin typeface="Times New Roman" panose="02020603050405020304" pitchFamily="18" charset="0"/>
                <a:cs typeface="Times New Roman" panose="02020603050405020304" pitchFamily="18" charset="0"/>
              </a:rPr>
              <a:t>Solar Energy.2022</a:t>
            </a:r>
            <a:endParaRPr lang="zh-CN" altLang="en-US" sz="1200" dirty="0">
              <a:latin typeface="Times New Roman" panose="02020603050405020304" pitchFamily="18" charset="0"/>
              <a:cs typeface="Times New Roman" panose="02020603050405020304" pitchFamily="18" charset="0"/>
            </a:endParaRPr>
          </a:p>
        </p:txBody>
      </p:sp>
      <p:sp>
        <p:nvSpPr>
          <p:cNvPr id="5" name="标题 1">
            <a:extLst>
              <a:ext uri="{FF2B5EF4-FFF2-40B4-BE49-F238E27FC236}">
                <a16:creationId xmlns:a16="http://schemas.microsoft.com/office/drawing/2014/main" id="{F1322AA8-8B68-ED8A-96E0-CA27A871244E}"/>
              </a:ext>
            </a:extLst>
          </p:cNvPr>
          <p:cNvSpPr txBox="1">
            <a:spLocks/>
          </p:cNvSpPr>
          <p:nvPr/>
        </p:nvSpPr>
        <p:spPr>
          <a:xfrm>
            <a:off x="538499" y="345014"/>
            <a:ext cx="6457060" cy="792009"/>
          </a:xfrm>
          <a:prstGeom prst="rect">
            <a:avLst/>
          </a:prstGeom>
        </p:spPr>
        <p:txBody>
          <a:bodyPr/>
          <a:lstStyle>
            <a:lvl1pPr algn="l" rtl="0" eaLnBrk="1" fontAlgn="base" hangingPunct="1">
              <a:spcBef>
                <a:spcPct val="0"/>
              </a:spcBef>
              <a:spcAft>
                <a:spcPct val="0"/>
              </a:spcAft>
              <a:defRPr sz="3733" b="1" kern="1200">
                <a:solidFill>
                  <a:schemeClr val="bg1">
                    <a:lumMod val="50000"/>
                  </a:schemeClr>
                </a:solidFill>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5867">
                <a:solidFill>
                  <a:schemeClr val="tx1"/>
                </a:solidFill>
                <a:latin typeface="Calibri" panose="020F0502020204030204" pitchFamily="34" charset="0"/>
                <a:ea typeface="宋体" panose="02010600030101010101" pitchFamily="2" charset="-122"/>
              </a:defRPr>
            </a:lvl2pPr>
            <a:lvl3pPr algn="ctr" rtl="0" eaLnBrk="1" fontAlgn="base" hangingPunct="1">
              <a:spcBef>
                <a:spcPct val="0"/>
              </a:spcBef>
              <a:spcAft>
                <a:spcPct val="0"/>
              </a:spcAft>
              <a:defRPr sz="5867">
                <a:solidFill>
                  <a:schemeClr val="tx1"/>
                </a:solidFill>
                <a:latin typeface="Calibri" panose="020F0502020204030204" pitchFamily="34" charset="0"/>
                <a:ea typeface="宋体" panose="02010600030101010101" pitchFamily="2" charset="-122"/>
              </a:defRPr>
            </a:lvl3pPr>
            <a:lvl4pPr algn="ctr" rtl="0" eaLnBrk="1" fontAlgn="base" hangingPunct="1">
              <a:spcBef>
                <a:spcPct val="0"/>
              </a:spcBef>
              <a:spcAft>
                <a:spcPct val="0"/>
              </a:spcAft>
              <a:defRPr sz="5867">
                <a:solidFill>
                  <a:schemeClr val="tx1"/>
                </a:solidFill>
                <a:latin typeface="Calibri" panose="020F0502020204030204" pitchFamily="34" charset="0"/>
                <a:ea typeface="宋体" panose="02010600030101010101" pitchFamily="2" charset="-122"/>
              </a:defRPr>
            </a:lvl4pPr>
            <a:lvl5pPr algn="ctr" rtl="0" eaLnBrk="1" fontAlgn="base" hangingPunct="1">
              <a:spcBef>
                <a:spcPct val="0"/>
              </a:spcBef>
              <a:spcAft>
                <a:spcPct val="0"/>
              </a:spcAft>
              <a:defRPr sz="5867">
                <a:solidFill>
                  <a:schemeClr val="tx1"/>
                </a:solidFill>
                <a:latin typeface="Calibri" panose="020F0502020204030204" pitchFamily="34" charset="0"/>
                <a:ea typeface="宋体" panose="02010600030101010101" pitchFamily="2" charset="-122"/>
              </a:defRPr>
            </a:lvl5pPr>
            <a:lvl6pPr marL="609570" algn="ctr" rtl="0" eaLnBrk="1" fontAlgn="base" hangingPunct="1">
              <a:spcBef>
                <a:spcPct val="0"/>
              </a:spcBef>
              <a:spcAft>
                <a:spcPct val="0"/>
              </a:spcAft>
              <a:defRPr sz="5867">
                <a:solidFill>
                  <a:schemeClr val="tx1"/>
                </a:solidFill>
                <a:latin typeface="Calibri" panose="020F0502020204030204" pitchFamily="34" charset="0"/>
                <a:ea typeface="宋体" panose="02010600030101010101" pitchFamily="2" charset="-122"/>
              </a:defRPr>
            </a:lvl6pPr>
            <a:lvl7pPr marL="1219139" algn="ctr" rtl="0" eaLnBrk="1" fontAlgn="base" hangingPunct="1">
              <a:spcBef>
                <a:spcPct val="0"/>
              </a:spcBef>
              <a:spcAft>
                <a:spcPct val="0"/>
              </a:spcAft>
              <a:defRPr sz="5867">
                <a:solidFill>
                  <a:schemeClr val="tx1"/>
                </a:solidFill>
                <a:latin typeface="Calibri" panose="020F0502020204030204" pitchFamily="34" charset="0"/>
                <a:ea typeface="宋体" panose="02010600030101010101" pitchFamily="2" charset="-122"/>
              </a:defRPr>
            </a:lvl7pPr>
            <a:lvl8pPr marL="1828709" algn="ctr" rtl="0" eaLnBrk="1" fontAlgn="base" hangingPunct="1">
              <a:spcBef>
                <a:spcPct val="0"/>
              </a:spcBef>
              <a:spcAft>
                <a:spcPct val="0"/>
              </a:spcAft>
              <a:defRPr sz="5867">
                <a:solidFill>
                  <a:schemeClr val="tx1"/>
                </a:solidFill>
                <a:latin typeface="Calibri" panose="020F0502020204030204" pitchFamily="34" charset="0"/>
                <a:ea typeface="宋体" panose="02010600030101010101" pitchFamily="2" charset="-122"/>
              </a:defRPr>
            </a:lvl8pPr>
            <a:lvl9pPr marL="2438278" algn="ctr" rtl="0" eaLnBrk="1" fontAlgn="base" hangingPunct="1">
              <a:spcBef>
                <a:spcPct val="0"/>
              </a:spcBef>
              <a:spcAft>
                <a:spcPct val="0"/>
              </a:spcAft>
              <a:defRPr sz="5867">
                <a:solidFill>
                  <a:schemeClr val="tx1"/>
                </a:solidFill>
                <a:latin typeface="Calibri" panose="020F0502020204030204" pitchFamily="34" charset="0"/>
                <a:ea typeface="宋体" panose="02010600030101010101" pitchFamily="2" charset="-122"/>
              </a:defRPr>
            </a:lvl9pPr>
          </a:lstStyle>
          <a:p>
            <a:r>
              <a:rPr lang="zh-CN" altLang="en-US" sz="4000">
                <a:solidFill>
                  <a:prstClr val="black"/>
                </a:solidFill>
                <a:latin typeface="宋体" panose="02010600030101010101" pitchFamily="2" charset="-122"/>
                <a:ea typeface="宋体" panose="02010600030101010101" pitchFamily="2" charset="-122"/>
                <a:cs typeface="Calibri" panose="020F0502020204030204" pitchFamily="34" charset="0"/>
                <a:sym typeface="Arial" panose="020B0604020202020204" pitchFamily="34" charset="0"/>
              </a:rPr>
              <a:t>结论与展望</a:t>
            </a:r>
            <a:endParaRPr lang="zh-CN" altLang="en-US" dirty="0"/>
          </a:p>
        </p:txBody>
      </p:sp>
      <p:sp>
        <p:nvSpPr>
          <p:cNvPr id="11" name="灯片编号占位符 3">
            <a:extLst>
              <a:ext uri="{FF2B5EF4-FFF2-40B4-BE49-F238E27FC236}">
                <a16:creationId xmlns:a16="http://schemas.microsoft.com/office/drawing/2014/main" id="{CAD6C675-120A-0801-BCD1-00E9ADA49194}"/>
              </a:ext>
            </a:extLst>
          </p:cNvPr>
          <p:cNvSpPr txBox="1">
            <a:spLocks/>
          </p:cNvSpPr>
          <p:nvPr/>
        </p:nvSpPr>
        <p:spPr>
          <a:xfrm>
            <a:off x="9312525" y="6356351"/>
            <a:ext cx="2844800" cy="366184"/>
          </a:xfrm>
          <a:prstGeom prst="rect">
            <a:avLst/>
          </a:prstGeom>
        </p:spPr>
        <p:txBody>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a:lstStyle>
          <a:p>
            <a:pPr algn="r"/>
            <a:fld id="{FBACFFDD-BDC9-42E5-9CEC-915C0937ED90}" type="slidenum">
              <a:rPr lang="zh-CN" altLang="en-US" smtClean="0"/>
              <a:pPr algn="r"/>
              <a:t>23</a:t>
            </a:fld>
            <a:endParaRPr lang="zh-CN" altLang="en-US"/>
          </a:p>
        </p:txBody>
      </p:sp>
    </p:spTree>
    <p:extLst>
      <p:ext uri="{BB962C8B-B14F-4D97-AF65-F5344CB8AC3E}">
        <p14:creationId xmlns:p14="http://schemas.microsoft.com/office/powerpoint/2010/main" val="1583753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48048D9-E4FE-49AE-A8A0-E33B5FDF27AB}"/>
              </a:ext>
            </a:extLst>
          </p:cNvPr>
          <p:cNvPicPr>
            <a:picLocks noChangeAspect="1"/>
          </p:cNvPicPr>
          <p:nvPr/>
        </p:nvPicPr>
        <p:blipFill>
          <a:blip r:embed="rId3"/>
          <a:stretch>
            <a:fillRect/>
          </a:stretch>
        </p:blipFill>
        <p:spPr>
          <a:xfrm>
            <a:off x="-1" y="-1"/>
            <a:ext cx="12192001" cy="6858001"/>
          </a:xfrm>
          <a:prstGeom prst="rect">
            <a:avLst/>
          </a:prstGeom>
        </p:spPr>
      </p:pic>
      <p:sp>
        <p:nvSpPr>
          <p:cNvPr id="8" name="副标题 3">
            <a:extLst>
              <a:ext uri="{FF2B5EF4-FFF2-40B4-BE49-F238E27FC236}">
                <a16:creationId xmlns:a16="http://schemas.microsoft.com/office/drawing/2014/main" id="{CCF21AB7-DE99-400B-B3F2-F59AA8B453D3}"/>
              </a:ext>
            </a:extLst>
          </p:cNvPr>
          <p:cNvSpPr txBox="1">
            <a:spLocks/>
          </p:cNvSpPr>
          <p:nvPr/>
        </p:nvSpPr>
        <p:spPr>
          <a:xfrm>
            <a:off x="4655901" y="2660947"/>
            <a:ext cx="3360233" cy="1536107"/>
          </a:xfrm>
          <a:prstGeom prst="rect">
            <a:avLst/>
          </a:prstGeom>
          <a:noFill/>
          <a:ln>
            <a:noFill/>
          </a:ln>
        </p:spPr>
        <p:txBody>
          <a:bodyPr anchor="t" anchorCtr="0"/>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9600" b="1" dirty="0">
                <a:latin typeface="FZWeiBei-S03" panose="03000509000000000000" pitchFamily="65" charset="-122"/>
                <a:ea typeface="FZWeiBei-S03" panose="03000509000000000000" pitchFamily="65" charset="-122"/>
                <a:cs typeface="Arial" panose="020B0604020202020204" pitchFamily="34" charset="0"/>
              </a:rPr>
              <a:t>感谢</a:t>
            </a:r>
            <a:r>
              <a:rPr lang="en-US" altLang="zh-CN" sz="9600" b="1" dirty="0">
                <a:latin typeface="FZWeiBei-S03" panose="03000509000000000000" pitchFamily="65" charset="-122"/>
                <a:ea typeface="FZWeiBei-S03" panose="03000509000000000000" pitchFamily="65" charset="-122"/>
                <a:cs typeface="Arial" panose="020B0604020202020204" pitchFamily="34" charset="0"/>
              </a:rPr>
              <a:t>!</a:t>
            </a:r>
          </a:p>
        </p:txBody>
      </p:sp>
    </p:spTree>
    <p:extLst>
      <p:ext uri="{BB962C8B-B14F-4D97-AF65-F5344CB8AC3E}">
        <p14:creationId xmlns:p14="http://schemas.microsoft.com/office/powerpoint/2010/main" val="12076223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BB805C-B081-C07D-9540-B6843D621120}"/>
              </a:ext>
            </a:extLst>
          </p:cNvPr>
          <p:cNvSpPr>
            <a:spLocks noGrp="1"/>
          </p:cNvSpPr>
          <p:nvPr>
            <p:ph type="title"/>
          </p:nvPr>
        </p:nvSpPr>
        <p:spPr/>
        <p:txBody>
          <a:bodyPr/>
          <a:lstStyle/>
          <a:p>
            <a:r>
              <a:rPr lang="zh-CN" altLang="en-US" sz="4000" dirty="0">
                <a:solidFill>
                  <a:schemeClr val="tx1"/>
                </a:solidFill>
                <a:latin typeface="+mj-ea"/>
                <a:ea typeface="+mj-ea"/>
              </a:rPr>
              <a:t>致谢</a:t>
            </a:r>
          </a:p>
        </p:txBody>
      </p:sp>
      <p:sp>
        <p:nvSpPr>
          <p:cNvPr id="13" name="文本框 12">
            <a:extLst>
              <a:ext uri="{FF2B5EF4-FFF2-40B4-BE49-F238E27FC236}">
                <a16:creationId xmlns:a16="http://schemas.microsoft.com/office/drawing/2014/main" id="{1BB67088-D19A-8ABA-9E56-3E67B60CC0F5}"/>
              </a:ext>
            </a:extLst>
          </p:cNvPr>
          <p:cNvSpPr txBox="1"/>
          <p:nvPr/>
        </p:nvSpPr>
        <p:spPr>
          <a:xfrm>
            <a:off x="386099" y="1056822"/>
            <a:ext cx="11350272" cy="4801314"/>
          </a:xfrm>
          <a:prstGeom prst="rect">
            <a:avLst/>
          </a:prstGeom>
          <a:noFill/>
        </p:spPr>
        <p:txBody>
          <a:bodyPr wrap="square">
            <a:spAutoFit/>
          </a:bodyPr>
          <a:lstStyle/>
          <a:p>
            <a:pPr algn="just"/>
            <a:r>
              <a:rPr lang="zh-CN" altLang="en-US" dirty="0"/>
              <a:t>         首先要感谢杨灿辉老师对我的指导，本文研究的主要内容</a:t>
            </a:r>
            <a:r>
              <a:rPr lang="en-US" altLang="zh-CN" dirty="0"/>
              <a:t>DEA</a:t>
            </a:r>
            <a:r>
              <a:rPr lang="zh-CN" altLang="en-US" dirty="0"/>
              <a:t>驱动可变焦菲涅尔透镜这个内容就是杨老师想出来问我愿不愿意做，我才知道了这个课题并开始着手。从研究方向到实验所需器材及材料包括许多操作时的细节怎么做都是杨老师给我提供的帮助，在完成本课题的过程中遇到过很多问题，像是之前用</a:t>
            </a:r>
            <a:r>
              <a:rPr lang="en-US" altLang="zh-CN" dirty="0"/>
              <a:t>PVA</a:t>
            </a:r>
            <a:r>
              <a:rPr lang="zh-CN" altLang="en-US" dirty="0"/>
              <a:t>作为模具时，对材料的摸索杨老师给我了许多建议，在使用</a:t>
            </a:r>
            <a:r>
              <a:rPr lang="en-US" altLang="zh-CN" dirty="0"/>
              <a:t>AT</a:t>
            </a:r>
            <a:r>
              <a:rPr lang="zh-CN" altLang="en-US" dirty="0"/>
              <a:t>为柔性菲涅尔透镜材料时，因为</a:t>
            </a:r>
            <a:r>
              <a:rPr lang="en-US" altLang="zh-CN" dirty="0"/>
              <a:t>AT</a:t>
            </a:r>
            <a:r>
              <a:rPr lang="zh-CN" altLang="en-US" dirty="0"/>
              <a:t>模量过大杨老师就给了我预拉伸的建议；之前制备柔性菲涅尔透镜时，都是将前驱液放在模具中然后就在敞口的条件下进行光固化，最终导致获得的柔性菲涅尔透镜由于前驱液表面张力，在应该平的那一边有个弯月面的形状，也是杨老师给了我做模具的方法，最终才能完成预期目标；此外在涉及微结构表面浸润、微结构尺寸和材料表面张力及模量的关系这一部分，也是杨老师考虑到给我讲了具体分析才让我意识到还需考虑这些因素；之前其实一直都是在将模具暴露在空气环境下固化柔性菲尼尔透镜，导致透镜表面有非常多褶皱，根本无法实现聚焦的目标，当时的我根本想不到原因，还以为是在脱模时的残余应力导致的，也是杨老师给了我正确的方向；还有在将制备得的柔性菲涅尔透镜从离型膜上撕下时，我总是撕不好，我觉得根本无法在不破坏表面微结构的前提下撕下来，也是杨老师给了我具体操作方法，告诉我他以前学生时一百微米的薄膜都撕下来了，我才相信能真的撕下来，并且有耐心用杨老师说的方法成功撕了下来；还有文章撰写的行文逻辑、文章架构、作图规范等问题杨老师都无微不至的给了我指导。</a:t>
            </a:r>
            <a:endParaRPr lang="en-US" altLang="zh-CN" dirty="0"/>
          </a:p>
          <a:p>
            <a:pPr algn="just"/>
            <a:r>
              <a:rPr lang="zh-CN" altLang="en-US" dirty="0"/>
              <a:t>        真的非常感谢杨老师对我的指导，在我有任何问题时杨老师都会帮我想到解决思路，而且杨老师也会非常耐心地允许我自己试探摸索，本课题大约跨度有将近一年的时间，期间走了很多弯路，都是杨老师对我不断激励表扬，才能让我有坚持做下的动力，真的真的真的真的真的真的非常感谢杨老师。</a:t>
            </a:r>
          </a:p>
        </p:txBody>
      </p:sp>
    </p:spTree>
    <p:extLst>
      <p:ext uri="{BB962C8B-B14F-4D97-AF65-F5344CB8AC3E}">
        <p14:creationId xmlns:p14="http://schemas.microsoft.com/office/powerpoint/2010/main" val="3403599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BB805C-B081-C07D-9540-B6843D621120}"/>
              </a:ext>
            </a:extLst>
          </p:cNvPr>
          <p:cNvSpPr>
            <a:spLocks noGrp="1"/>
          </p:cNvSpPr>
          <p:nvPr>
            <p:ph type="title"/>
          </p:nvPr>
        </p:nvSpPr>
        <p:spPr/>
        <p:txBody>
          <a:bodyPr/>
          <a:lstStyle/>
          <a:p>
            <a:r>
              <a:rPr lang="zh-CN" altLang="en-US" sz="4000" dirty="0">
                <a:solidFill>
                  <a:schemeClr val="tx1"/>
                </a:solidFill>
                <a:latin typeface="+mj-ea"/>
                <a:ea typeface="+mj-ea"/>
              </a:rPr>
              <a:t>致谢</a:t>
            </a:r>
          </a:p>
        </p:txBody>
      </p:sp>
      <p:sp>
        <p:nvSpPr>
          <p:cNvPr id="13" name="文本框 12">
            <a:extLst>
              <a:ext uri="{FF2B5EF4-FFF2-40B4-BE49-F238E27FC236}">
                <a16:creationId xmlns:a16="http://schemas.microsoft.com/office/drawing/2014/main" id="{1BB67088-D19A-8ABA-9E56-3E67B60CC0F5}"/>
              </a:ext>
            </a:extLst>
          </p:cNvPr>
          <p:cNvSpPr txBox="1"/>
          <p:nvPr/>
        </p:nvSpPr>
        <p:spPr>
          <a:xfrm>
            <a:off x="386099" y="1056822"/>
            <a:ext cx="11350272" cy="5355312"/>
          </a:xfrm>
          <a:prstGeom prst="rect">
            <a:avLst/>
          </a:prstGeom>
          <a:noFill/>
        </p:spPr>
        <p:txBody>
          <a:bodyPr wrap="square">
            <a:spAutoFit/>
          </a:bodyPr>
          <a:lstStyle/>
          <a:p>
            <a:pPr algn="just"/>
            <a:r>
              <a:rPr lang="zh-CN" altLang="en-US" dirty="0"/>
              <a:t>        还要感谢张平师姐，从我大二进入实验室开始，就是师姐在带我，当时我什么都不懂，对软材料一无所知，师姐从软材料的结构开始一点点给我从最基础的概念讲起，软材料如何光固化、打</a:t>
            </a:r>
            <a:r>
              <a:rPr lang="en-US" altLang="zh-CN" dirty="0"/>
              <a:t>plasma</a:t>
            </a:r>
            <a:r>
              <a:rPr lang="zh-CN" altLang="en-US" dirty="0"/>
              <a:t>的仪器、拉伸机的使用、流变仪的使用等</a:t>
            </a:r>
            <a:r>
              <a:rPr lang="en-US" altLang="zh-CN" dirty="0"/>
              <a:t>……</a:t>
            </a:r>
            <a:r>
              <a:rPr lang="zh-CN" altLang="en-US" dirty="0"/>
              <a:t>很多实验室内的操作规范、设备使用都是张平师姐给我教的，包括在课题中像浸润性的一些问题，包括我能使用什么作为模具，还有脱模时的一些细节张平师姐都给了我建议，很感谢师姐对我的帮助与鼓励。</a:t>
            </a:r>
          </a:p>
          <a:p>
            <a:pPr algn="just"/>
            <a:r>
              <a:rPr lang="zh-CN" altLang="en-US" dirty="0"/>
              <a:t>        还要感谢钟浩师兄，这个课题从一开始用</a:t>
            </a:r>
            <a:r>
              <a:rPr lang="en-US" altLang="zh-CN" dirty="0"/>
              <a:t>PVA</a:t>
            </a:r>
            <a:r>
              <a:rPr lang="zh-CN" altLang="en-US" dirty="0"/>
              <a:t>倒模法就是钟浩师兄教给我的，师兄手把手带我走了一遍做</a:t>
            </a:r>
            <a:r>
              <a:rPr lang="en-US" altLang="zh-CN" dirty="0"/>
              <a:t>DEA</a:t>
            </a:r>
            <a:r>
              <a:rPr lang="zh-CN" altLang="en-US" dirty="0"/>
              <a:t>的流程，包括激光切割机怎么使用也是钟浩师兄给我教的，还有</a:t>
            </a:r>
            <a:r>
              <a:rPr lang="en-US" altLang="zh-CN" dirty="0"/>
              <a:t>BS</a:t>
            </a:r>
            <a:r>
              <a:rPr lang="zh-CN" altLang="en-US" dirty="0"/>
              <a:t>的合成也是师兄教我合成的，在做课题时我也用了许多师兄买的材料也设备，给我提供了很大的帮助。</a:t>
            </a:r>
            <a:endParaRPr lang="en-US" altLang="zh-CN" dirty="0"/>
          </a:p>
          <a:p>
            <a:pPr algn="just"/>
            <a:r>
              <a:rPr lang="zh-CN" altLang="en-US" dirty="0"/>
              <a:t>        要感谢何耘丰师兄，何耘丰师兄也对我帮助很大，我真正意义上的开始在实验室做课题就是师兄带我开始做的，当时做制备水凝胶微球，从那时开始我才真正的进实验室开始做实验。后来在做本课题时，师兄告诉我</a:t>
            </a:r>
            <a:r>
              <a:rPr lang="en-US" altLang="zh-CN" dirty="0"/>
              <a:t>PVA</a:t>
            </a:r>
            <a:r>
              <a:rPr lang="zh-CN" altLang="en-US" dirty="0"/>
              <a:t>是亲水性材料，得使用一个疏水性材料才能保证微结构界面完整，给了我许多材料上的设计，像用过的</a:t>
            </a:r>
            <a:r>
              <a:rPr lang="en-US" altLang="zh-CN" dirty="0"/>
              <a:t>AT</a:t>
            </a:r>
            <a:r>
              <a:rPr lang="zh-CN" altLang="en-US" dirty="0"/>
              <a:t>和</a:t>
            </a:r>
            <a:r>
              <a:rPr lang="en-US" altLang="zh-CN" dirty="0"/>
              <a:t>TA</a:t>
            </a:r>
            <a:r>
              <a:rPr lang="zh-CN" altLang="en-US" dirty="0"/>
              <a:t>都是师兄帮我想出来的方法，后来开始用</a:t>
            </a:r>
            <a:r>
              <a:rPr lang="en-US" altLang="zh-CN" dirty="0"/>
              <a:t>PDMS 184</a:t>
            </a:r>
            <a:r>
              <a:rPr lang="zh-CN" altLang="en-US" dirty="0"/>
              <a:t>也是师兄给我教了怎么用，怎么用那个旋转搅拌仪，此外还有像磁子搅拌机、旋蒸仪、手套箱还有显微镜的使用都是师兄给我教的，对我毕业设计研究内容帮助很大。</a:t>
            </a:r>
            <a:endParaRPr lang="en-US" altLang="zh-CN" dirty="0"/>
          </a:p>
          <a:p>
            <a:pPr algn="just"/>
            <a:r>
              <a:rPr lang="zh-CN" altLang="en-US" dirty="0"/>
              <a:t>        要感谢薛琪琦师姐，后来在使用</a:t>
            </a:r>
            <a:r>
              <a:rPr lang="en-US" altLang="zh-CN" dirty="0"/>
              <a:t>AT</a:t>
            </a:r>
            <a:r>
              <a:rPr lang="zh-CN" altLang="en-US" dirty="0"/>
              <a:t>和</a:t>
            </a:r>
            <a:r>
              <a:rPr lang="en-US" altLang="zh-CN" dirty="0"/>
              <a:t>BS</a:t>
            </a:r>
            <a:r>
              <a:rPr lang="zh-CN" altLang="en-US" dirty="0"/>
              <a:t>这个阶段，师姐对我材料前驱液的配方提出了许多建议，给了我大致的探索范围和方向，像用</a:t>
            </a:r>
            <a:r>
              <a:rPr lang="en-US" altLang="zh-CN" dirty="0"/>
              <a:t>MEA</a:t>
            </a:r>
            <a:r>
              <a:rPr lang="zh-CN" altLang="en-US" dirty="0"/>
              <a:t>和</a:t>
            </a:r>
            <a:r>
              <a:rPr lang="en-US" altLang="zh-CN" dirty="0"/>
              <a:t>BS</a:t>
            </a:r>
            <a:r>
              <a:rPr lang="zh-CN" altLang="en-US" dirty="0"/>
              <a:t>共聚就是师姐给的建议，也是师姐告诉了我这些材料的性能趋势，师姐还对我在拉伸试样的实验环节给了我指导，帮我优化了我的试样形状，也纠正了拉伸测试时的错误，还有教会我用稀释后的光引发剂和交联剂，在此之前我都不知道这种方法的，每次光引发剂和交联剂加的剂量误差都很大，师姐对本课题帮助很多。</a:t>
            </a:r>
          </a:p>
          <a:p>
            <a:pPr algn="just"/>
            <a:endParaRPr lang="zh-CN" altLang="en-US" dirty="0"/>
          </a:p>
        </p:txBody>
      </p:sp>
    </p:spTree>
    <p:extLst>
      <p:ext uri="{BB962C8B-B14F-4D97-AF65-F5344CB8AC3E}">
        <p14:creationId xmlns:p14="http://schemas.microsoft.com/office/powerpoint/2010/main" val="184425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BB805C-B081-C07D-9540-B6843D621120}"/>
              </a:ext>
            </a:extLst>
          </p:cNvPr>
          <p:cNvSpPr>
            <a:spLocks noGrp="1"/>
          </p:cNvSpPr>
          <p:nvPr>
            <p:ph type="title"/>
          </p:nvPr>
        </p:nvSpPr>
        <p:spPr/>
        <p:txBody>
          <a:bodyPr/>
          <a:lstStyle/>
          <a:p>
            <a:r>
              <a:rPr lang="zh-CN" altLang="en-US" sz="4000" dirty="0">
                <a:solidFill>
                  <a:schemeClr val="tx1"/>
                </a:solidFill>
                <a:latin typeface="+mj-ea"/>
                <a:ea typeface="+mj-ea"/>
              </a:rPr>
              <a:t>致谢</a:t>
            </a:r>
          </a:p>
        </p:txBody>
      </p:sp>
      <p:sp>
        <p:nvSpPr>
          <p:cNvPr id="13" name="文本框 12">
            <a:extLst>
              <a:ext uri="{FF2B5EF4-FFF2-40B4-BE49-F238E27FC236}">
                <a16:creationId xmlns:a16="http://schemas.microsoft.com/office/drawing/2014/main" id="{1BB67088-D19A-8ABA-9E56-3E67B60CC0F5}"/>
              </a:ext>
            </a:extLst>
          </p:cNvPr>
          <p:cNvSpPr txBox="1"/>
          <p:nvPr/>
        </p:nvSpPr>
        <p:spPr>
          <a:xfrm>
            <a:off x="386099" y="1056822"/>
            <a:ext cx="11350272" cy="1754326"/>
          </a:xfrm>
          <a:prstGeom prst="rect">
            <a:avLst/>
          </a:prstGeom>
          <a:noFill/>
        </p:spPr>
        <p:txBody>
          <a:bodyPr wrap="square">
            <a:spAutoFit/>
          </a:bodyPr>
          <a:lstStyle/>
          <a:p>
            <a:pPr algn="just"/>
            <a:r>
              <a:rPr lang="zh-CN" altLang="en-US" dirty="0"/>
              <a:t>        要感谢袁熠明师兄在实验中帮我改正了我的拉伸测试方案的设置。</a:t>
            </a:r>
          </a:p>
          <a:p>
            <a:pPr algn="just"/>
            <a:r>
              <a:rPr lang="zh-CN" altLang="en-US" dirty="0"/>
              <a:t>        还要感谢我的舍友李葆琛，是他给我看了许多液体透镜还有一些光学设计方面的内容，很多光学方面的知识都是找他问的，包括在焦距测量、光路设计等方面的一些规范，都是他给的我意见。</a:t>
            </a:r>
          </a:p>
          <a:p>
            <a:pPr algn="just"/>
            <a:r>
              <a:rPr lang="zh-CN" altLang="en-US" dirty="0"/>
              <a:t>        要感谢我的舍友叶瀚文，毕设论文中图</a:t>
            </a:r>
            <a:r>
              <a:rPr lang="en-US" altLang="zh-CN" dirty="0"/>
              <a:t>7</a:t>
            </a:r>
            <a:r>
              <a:rPr lang="zh-CN" altLang="en-US" dirty="0"/>
              <a:t>和图</a:t>
            </a:r>
            <a:r>
              <a:rPr lang="en-US" altLang="zh-CN" dirty="0"/>
              <a:t>8</a:t>
            </a:r>
            <a:r>
              <a:rPr lang="zh-CN" altLang="en-US" dirty="0"/>
              <a:t>就是他帮我画的。</a:t>
            </a:r>
          </a:p>
          <a:p>
            <a:pPr algn="just"/>
            <a:r>
              <a:rPr lang="zh-CN" altLang="en-US" dirty="0"/>
              <a:t>        很感谢为我毕业设计的完成提供过帮助的各位老师师兄师姐和舍友们。</a:t>
            </a:r>
          </a:p>
          <a:p>
            <a:pPr algn="just"/>
            <a:endParaRPr lang="zh-CN" altLang="en-US" dirty="0"/>
          </a:p>
        </p:txBody>
      </p:sp>
    </p:spTree>
    <p:extLst>
      <p:ext uri="{BB962C8B-B14F-4D97-AF65-F5344CB8AC3E}">
        <p14:creationId xmlns:p14="http://schemas.microsoft.com/office/powerpoint/2010/main" val="345647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FD237-3A49-41F5-4353-EF756CFFAA45}"/>
              </a:ext>
            </a:extLst>
          </p:cNvPr>
          <p:cNvSpPr>
            <a:spLocks noGrp="1"/>
          </p:cNvSpPr>
          <p:nvPr>
            <p:ph type="title"/>
          </p:nvPr>
        </p:nvSpPr>
        <p:spPr/>
        <p:txBody>
          <a:bodyPr/>
          <a:lstStyle/>
          <a:p>
            <a:r>
              <a:rPr lang="zh-CN" altLang="en-US" sz="3600" dirty="0">
                <a:solidFill>
                  <a:schemeClr val="tx1"/>
                </a:solidFill>
                <a:latin typeface="+mj-ea"/>
                <a:ea typeface="+mj-ea"/>
                <a:cs typeface="Calibri" panose="020F0502020204030204" pitchFamily="34" charset="0"/>
                <a:sym typeface="Arial" panose="020B0604020202020204" pitchFamily="34" charset="0"/>
              </a:rPr>
              <a:t>附录</a:t>
            </a:r>
            <a:endParaRPr lang="zh-CN" altLang="en-US" sz="3600" dirty="0"/>
          </a:p>
        </p:txBody>
      </p:sp>
      <p:pic>
        <p:nvPicPr>
          <p:cNvPr id="3" name="图片 2">
            <a:extLst>
              <a:ext uri="{FF2B5EF4-FFF2-40B4-BE49-F238E27FC236}">
                <a16:creationId xmlns:a16="http://schemas.microsoft.com/office/drawing/2014/main" id="{29B972F1-425F-33B8-F10C-38D000CDBD80}"/>
              </a:ext>
            </a:extLst>
          </p:cNvPr>
          <p:cNvPicPr>
            <a:picLocks noChangeAspect="1"/>
          </p:cNvPicPr>
          <p:nvPr/>
        </p:nvPicPr>
        <p:blipFill>
          <a:blip r:embed="rId2"/>
          <a:stretch>
            <a:fillRect/>
          </a:stretch>
        </p:blipFill>
        <p:spPr>
          <a:xfrm>
            <a:off x="850751" y="1840854"/>
            <a:ext cx="4023709" cy="3176291"/>
          </a:xfrm>
          <a:prstGeom prst="rect">
            <a:avLst/>
          </a:prstGeom>
        </p:spPr>
      </p:pic>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EC6B47CB-5E1B-0481-D87E-6806E01DBCE5}"/>
                  </a:ext>
                </a:extLst>
              </p:cNvPr>
              <p:cNvSpPr txBox="1"/>
              <p:nvPr/>
            </p:nvSpPr>
            <p:spPr>
              <a:xfrm>
                <a:off x="4874460" y="2039516"/>
                <a:ext cx="7317540" cy="2031325"/>
              </a:xfrm>
              <a:prstGeom prst="rect">
                <a:avLst/>
              </a:prstGeom>
              <a:noFill/>
            </p:spPr>
            <p:txBody>
              <a:bodyPr wrap="square">
                <a:spAutoFit/>
              </a:bodyPr>
              <a:lstStyle/>
              <a:p>
                <a:r>
                  <a:rPr lang="en-US" altLang="zh-CN" sz="1800" dirty="0">
                    <a:effectLst/>
                    <a:latin typeface="Times New Roman" panose="02020603050405020304" pitchFamily="18" charset="0"/>
                    <a:ea typeface="宋体" panose="02010600030101010101" pitchFamily="2" charset="-122"/>
                  </a:rPr>
                  <a:t>R</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为菲涅尔透镜表面原有的结构的表面曲率半径</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，本研究中</a:t>
                </a:r>
                <a:r>
                  <a:rPr lang="en-US" altLang="zh-CN" sz="1800" i="1" dirty="0">
                    <a:effectLst/>
                    <a:latin typeface="Times New Roman" panose="02020603050405020304" pitchFamily="18" charset="0"/>
                    <a:cs typeface="Times New Roman" panose="02020603050405020304" pitchFamily="18" charset="0"/>
                  </a:rPr>
                  <a:t>R=24.5 mm</a:t>
                </a:r>
              </a:p>
              <a:p>
                <a:r>
                  <a:rPr lang="en-US" altLang="zh-CN" sz="1800" dirty="0">
                    <a:effectLst/>
                    <a:latin typeface="Times New Roman" panose="02020603050405020304" pitchFamily="18" charset="0"/>
                    <a:ea typeface="宋体" panose="02010600030101010101" pitchFamily="2" charset="-122"/>
                  </a:rPr>
                  <a:t>r</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为菲涅尔透镜表面由于材料表面张力作用导致出现变形最终达到平衡后的曲率半径</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effectLst/>
                    <a:latin typeface="Times New Roman" panose="02020603050405020304" pitchFamily="18" charset="0"/>
                    <a:ea typeface="宋体" panose="02010600030101010101" pitchFamily="2" charset="-122"/>
                  </a:rPr>
                  <a:t>h</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为每个环带的高度</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，本研究中</a:t>
                </a:r>
                <a:r>
                  <a:rPr lang="en-US" altLang="zh-CN" sz="1800" dirty="0">
                    <a:effectLst/>
                    <a:latin typeface="Times New Roman" panose="02020603050405020304" pitchFamily="18" charset="0"/>
                    <a:cs typeface="Times New Roman" panose="02020603050405020304" pitchFamily="18" charset="0"/>
                  </a:rPr>
                  <a:t>h</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最小值为</a:t>
                </a:r>
                <a:r>
                  <a:rPr lang="en-US" altLang="zh-CN" sz="1800" i="1" dirty="0">
                    <a:effectLst/>
                    <a:latin typeface="Times New Roman" panose="02020603050405020304" pitchFamily="18" charset="0"/>
                    <a:cs typeface="Times New Roman" panose="02020603050405020304" pitchFamily="18" charset="0"/>
                  </a:rPr>
                  <a:t>2 </a:t>
                </a:r>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𝜇</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𝑚</m:t>
                    </m:r>
                  </m:oMath>
                </a14:m>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effectLst/>
                    <a:latin typeface="Times New Roman" panose="02020603050405020304" pitchFamily="18" charset="0"/>
                    <a:ea typeface="宋体" panose="02010600030101010101" pitchFamily="2" charset="-122"/>
                  </a:rPr>
                  <a:t>d</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为每条环带的宽度</a:t>
                </a:r>
                <a:r>
                  <a:rPr lang="zh-CN" altLang="en-US" sz="1800" dirty="0">
                    <a:effectLst/>
                    <a:latin typeface="Calibri" panose="020F0502020204030204" pitchFamily="34" charset="0"/>
                    <a:ea typeface="宋体" panose="02010600030101010101" pitchFamily="2" charset="-122"/>
                    <a:cs typeface="Times New Roman" panose="02020603050405020304" pitchFamily="18" charset="0"/>
                  </a:rPr>
                  <a:t>，本研究中</a:t>
                </a:r>
                <a:r>
                  <a:rPr lang="en-US" altLang="zh-CN" sz="1800" i="1" dirty="0">
                    <a:effectLst/>
                    <a:latin typeface="Times New Roman" panose="02020603050405020304" pitchFamily="18" charset="0"/>
                    <a:cs typeface="Times New Roman" panose="02020603050405020304" pitchFamily="18" charset="0"/>
                  </a:rPr>
                  <a:t>d=300 </a:t>
                </a:r>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𝜇</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𝑚</m:t>
                    </m:r>
                  </m:oMath>
                </a14:m>
                <a:endParaRPr lang="en-US" altLang="zh-CN" i="1" dirty="0">
                  <a:effectLst/>
                  <a:latin typeface="Cambria Math" panose="02040503050406030204" pitchFamily="18" charset="0"/>
                  <a:ea typeface="Cambria Math" panose="02040503050406030204" pitchFamily="18"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sSub>
                      <m:sSubPr>
                        <m:ctrlPr>
                          <a:rPr kumimoji="0" lang="zh-CN"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特征尺寸</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𝐿</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𝐶</m:t>
                        </m:r>
                      </m:sub>
                    </m:sSub>
                  </m:oMath>
                </a14:m>
                <a: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a:t>约为</a:t>
                </a:r>
                <a: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a:t>0.672</a:t>
                </a:r>
                <a14:m>
                  <m:oMath xmlns:m="http://schemas.openxmlformats.org/officeDocument/2006/math">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𝜇</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𝑚</m:t>
                    </m:r>
                  </m:oMath>
                </a14:m>
                <a:endPar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a:p>
                <a:r>
                  <a:rPr lang="zh-CN" altLang="zh-CN" sz="1800" dirty="0">
                    <a:effectLst/>
                    <a:latin typeface="Cambria Math" panose="02040503050406030204" pitchFamily="18" charset="0"/>
                    <a:ea typeface="宋体" panose="02010600030101010101" pitchFamily="2" charset="-122"/>
                    <a:cs typeface="Times New Roman" panose="02020603050405020304" pitchFamily="18" charset="0"/>
                  </a:rPr>
                  <a:t>表面张力为</a:t>
                </a:r>
                <a:r>
                  <a:rPr lang="en-US" altLang="zh-CN" sz="1800" dirty="0">
                    <a:effectLst/>
                    <a:latin typeface="Cambria Math" panose="02040503050406030204" pitchFamily="18" charset="0"/>
                    <a:ea typeface="宋体" panose="02010600030101010101" pitchFamily="2" charset="-122"/>
                    <a:cs typeface="Times New Roman" panose="02020603050405020304" pitchFamily="18" charset="0"/>
                  </a:rPr>
                  <a:t>0.039 N/m</a:t>
                </a:r>
              </a:p>
            </p:txBody>
          </p:sp>
        </mc:Choice>
        <mc:Fallback>
          <p:sp>
            <p:nvSpPr>
              <p:cNvPr id="5" name="文本框 4">
                <a:extLst>
                  <a:ext uri="{FF2B5EF4-FFF2-40B4-BE49-F238E27FC236}">
                    <a16:creationId xmlns:a16="http://schemas.microsoft.com/office/drawing/2014/main" id="{EC6B47CB-5E1B-0481-D87E-6806E01DBCE5}"/>
                  </a:ext>
                </a:extLst>
              </p:cNvPr>
              <p:cNvSpPr txBox="1">
                <a:spLocks noRot="1" noChangeAspect="1" noMove="1" noResize="1" noEditPoints="1" noAdjustHandles="1" noChangeArrowheads="1" noChangeShapeType="1" noTextEdit="1"/>
              </p:cNvSpPr>
              <p:nvPr/>
            </p:nvSpPr>
            <p:spPr>
              <a:xfrm>
                <a:off x="4874460" y="2039516"/>
                <a:ext cx="7317540" cy="2031325"/>
              </a:xfrm>
              <a:prstGeom prst="rect">
                <a:avLst/>
              </a:prstGeom>
              <a:blipFill>
                <a:blip r:embed="rId3"/>
                <a:stretch>
                  <a:fillRect l="-750" t="-2402" b="-39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0049221-0DEB-FE53-524F-BFE75FD79E7B}"/>
                  </a:ext>
                </a:extLst>
              </p:cNvPr>
              <p:cNvSpPr txBox="1"/>
              <p:nvPr/>
            </p:nvSpPr>
            <p:spPr>
              <a:xfrm>
                <a:off x="5482490" y="4290249"/>
                <a:ext cx="6113282" cy="111697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𝐶</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𝜎</m:t>
                          </m:r>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𝑌</m:t>
                          </m:r>
                        </m:den>
                      </m:f>
                    </m:oMath>
                  </m:oMathPara>
                </a14:m>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algn="ct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 </a:t>
                </a:r>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𝜎</m:t>
                    </m:r>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为材料的表面张力</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algn="ctr"/>
                <a:r>
                  <a:rPr lang="en-US" altLang="zh-CN" sz="1800" i="1" dirty="0">
                    <a:effectLst/>
                    <a:latin typeface="Times New Roman" panose="02020603050405020304" pitchFamily="18" charset="0"/>
                    <a:ea typeface="宋体" panose="02010600030101010101" pitchFamily="2" charset="-122"/>
                  </a:rPr>
                  <a:t>Y</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为材料的弹性模量</a:t>
                </a:r>
                <a:endParaRPr lang="zh-CN" altLang="en-US" dirty="0"/>
              </a:p>
            </p:txBody>
          </p:sp>
        </mc:Choice>
        <mc:Fallback xmlns="">
          <p:sp>
            <p:nvSpPr>
              <p:cNvPr id="7" name="文本框 6">
                <a:extLst>
                  <a:ext uri="{FF2B5EF4-FFF2-40B4-BE49-F238E27FC236}">
                    <a16:creationId xmlns:a16="http://schemas.microsoft.com/office/drawing/2014/main" id="{70049221-0DEB-FE53-524F-BFE75FD79E7B}"/>
                  </a:ext>
                </a:extLst>
              </p:cNvPr>
              <p:cNvSpPr txBox="1">
                <a:spLocks noRot="1" noChangeAspect="1" noMove="1" noResize="1" noEditPoints="1" noAdjustHandles="1" noChangeArrowheads="1" noChangeShapeType="1" noTextEdit="1"/>
              </p:cNvSpPr>
              <p:nvPr/>
            </p:nvSpPr>
            <p:spPr>
              <a:xfrm>
                <a:off x="5482490" y="4290249"/>
                <a:ext cx="6113282" cy="1116972"/>
              </a:xfrm>
              <a:prstGeom prst="rect">
                <a:avLst/>
              </a:prstGeom>
              <a:blipFill>
                <a:blip r:embed="rId4"/>
                <a:stretch>
                  <a:fillRect b="-76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1371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7DDBA-AA93-62BD-08BC-9EB7E751C573}"/>
              </a:ext>
            </a:extLst>
          </p:cNvPr>
          <p:cNvSpPr>
            <a:spLocks noGrp="1"/>
          </p:cNvSpPr>
          <p:nvPr>
            <p:ph type="title"/>
          </p:nvPr>
        </p:nvSpPr>
        <p:spPr/>
        <p:txBody>
          <a:bodyPr/>
          <a:lstStyle/>
          <a:p>
            <a:r>
              <a:rPr lang="zh-CN" altLang="en-US" sz="4000" dirty="0">
                <a:solidFill>
                  <a:schemeClr val="tx1"/>
                </a:solidFill>
                <a:latin typeface="+mj-ea"/>
                <a:ea typeface="+mj-ea"/>
                <a:cs typeface="Calibri" panose="020F0502020204030204" pitchFamily="34" charset="0"/>
                <a:sym typeface="Arial" panose="020B0604020202020204" pitchFamily="34" charset="0"/>
              </a:rPr>
              <a:t>附录</a:t>
            </a:r>
            <a:endParaRPr lang="zh-CN" altLang="en-US" dirty="0"/>
          </a:p>
        </p:txBody>
      </p:sp>
      <p:sp>
        <p:nvSpPr>
          <p:cNvPr id="4" name="文本框 3">
            <a:extLst>
              <a:ext uri="{FF2B5EF4-FFF2-40B4-BE49-F238E27FC236}">
                <a16:creationId xmlns:a16="http://schemas.microsoft.com/office/drawing/2014/main" id="{3ED47F2D-B5D8-C016-EB24-510C962E1496}"/>
              </a:ext>
            </a:extLst>
          </p:cNvPr>
          <p:cNvSpPr txBox="1"/>
          <p:nvPr/>
        </p:nvSpPr>
        <p:spPr>
          <a:xfrm>
            <a:off x="3039359" y="4825378"/>
            <a:ext cx="6113282" cy="1754326"/>
          </a:xfrm>
          <a:prstGeom prst="rect">
            <a:avLst/>
          </a:prstGeom>
          <a:noFill/>
        </p:spPr>
        <p:txBody>
          <a:bodyPr wrap="square">
            <a:spAutoFit/>
          </a:bodyPr>
          <a:lstStyle/>
          <a:p>
            <a:r>
              <a:rPr lang="zh-CN" altLang="en-US" dirty="0"/>
              <a:t>各种角度、各种相对孔径</a:t>
            </a:r>
            <a:r>
              <a:rPr lang="en-US" altLang="zh-CN" dirty="0"/>
              <a:t>d</a:t>
            </a:r>
            <a:r>
              <a:rPr lang="zh-CN" altLang="en-US" dirty="0"/>
              <a:t>（</a:t>
            </a:r>
            <a:r>
              <a:rPr lang="en-US" altLang="zh-CN" dirty="0"/>
              <a:t>d=D/f</a:t>
            </a:r>
            <a:r>
              <a:rPr lang="zh-CN" altLang="en-US" dirty="0"/>
              <a:t>）下的焦点轨迹，其中</a:t>
            </a:r>
            <a:r>
              <a:rPr lang="en-US" altLang="zh-CN" dirty="0"/>
              <a:t>f</a:t>
            </a:r>
            <a:r>
              <a:rPr lang="zh-CN" altLang="en-US" dirty="0"/>
              <a:t>为平行光平行于菲涅尔轴线入射时的焦距，</a:t>
            </a:r>
            <a:r>
              <a:rPr lang="en-US" altLang="zh-CN" dirty="0"/>
              <a:t>D</a:t>
            </a:r>
            <a:r>
              <a:rPr lang="zh-CN" altLang="en-US" dirty="0"/>
              <a:t>为菲涅尔透镜的直径，设菲涅尔透镜的中心为坐标原点，沿菲涅尔透镜轴线方向为</a:t>
            </a:r>
            <a:r>
              <a:rPr lang="en-US" altLang="zh-CN" dirty="0"/>
              <a:t>z</a:t>
            </a:r>
            <a:r>
              <a:rPr lang="zh-CN" altLang="en-US" dirty="0"/>
              <a:t>轴，沿菲涅尔透镜径向方向为</a:t>
            </a:r>
            <a:r>
              <a:rPr lang="en-US" altLang="zh-CN" dirty="0"/>
              <a:t>y</a:t>
            </a:r>
            <a:r>
              <a:rPr lang="zh-CN" altLang="en-US" dirty="0"/>
              <a:t>轴，</a:t>
            </a:r>
            <a:r>
              <a:rPr lang="en-US" altLang="zh-CN" dirty="0"/>
              <a:t>Y</a:t>
            </a:r>
            <a:r>
              <a:rPr lang="zh-CN" altLang="en-US" dirty="0"/>
              <a:t>、</a:t>
            </a:r>
            <a:r>
              <a:rPr lang="en-US" altLang="zh-CN" dirty="0"/>
              <a:t>Z</a:t>
            </a:r>
            <a:r>
              <a:rPr lang="zh-CN" altLang="en-US" dirty="0"/>
              <a:t>为不同入射光角度下焦点实际位置的坐标，</a:t>
            </a:r>
            <a:r>
              <a:rPr lang="en-US" altLang="zh-CN" dirty="0"/>
              <a:t>y</a:t>
            </a:r>
            <a:r>
              <a:rPr lang="zh-CN" altLang="en-US" dirty="0"/>
              <a:t>、</a:t>
            </a:r>
            <a:r>
              <a:rPr lang="en-US" altLang="zh-CN" dirty="0"/>
              <a:t>z</a:t>
            </a:r>
            <a:r>
              <a:rPr lang="zh-CN" altLang="en-US" dirty="0"/>
              <a:t>为对其进行归一化处理后相对坐标</a:t>
            </a:r>
          </a:p>
        </p:txBody>
      </p:sp>
      <p:pic>
        <p:nvPicPr>
          <p:cNvPr id="5" name="图片 4">
            <a:extLst>
              <a:ext uri="{FF2B5EF4-FFF2-40B4-BE49-F238E27FC236}">
                <a16:creationId xmlns:a16="http://schemas.microsoft.com/office/drawing/2014/main" id="{23AFC77E-3CF0-536B-F67F-B227B276D337}"/>
              </a:ext>
            </a:extLst>
          </p:cNvPr>
          <p:cNvPicPr>
            <a:picLocks noChangeAspect="1"/>
          </p:cNvPicPr>
          <p:nvPr/>
        </p:nvPicPr>
        <p:blipFill>
          <a:blip r:embed="rId2"/>
          <a:stretch>
            <a:fillRect/>
          </a:stretch>
        </p:blipFill>
        <p:spPr>
          <a:xfrm>
            <a:off x="3720246" y="1326078"/>
            <a:ext cx="4751508" cy="3301337"/>
          </a:xfrm>
          <a:prstGeom prst="rect">
            <a:avLst/>
          </a:prstGeom>
        </p:spPr>
      </p:pic>
    </p:spTree>
    <p:extLst>
      <p:ext uri="{BB962C8B-B14F-4D97-AF65-F5344CB8AC3E}">
        <p14:creationId xmlns:p14="http://schemas.microsoft.com/office/powerpoint/2010/main" val="3123548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3">
            <a:extLst>
              <a:ext uri="{FF2B5EF4-FFF2-40B4-BE49-F238E27FC236}">
                <a16:creationId xmlns:a16="http://schemas.microsoft.com/office/drawing/2014/main" id="{81365CFC-6B74-4B79-979F-4BD316E5D6CC}"/>
              </a:ext>
            </a:extLst>
          </p:cNvPr>
          <p:cNvSpPr/>
          <p:nvPr>
            <p:custDataLst>
              <p:tags r:id="rId1"/>
            </p:custDataLst>
          </p:nvPr>
        </p:nvSpPr>
        <p:spPr>
          <a:xfrm>
            <a:off x="3407814" y="2357481"/>
            <a:ext cx="7347599" cy="122266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9050" cap="sq">
            <a:noFill/>
            <a:bevel/>
          </a:ln>
        </p:spPr>
        <p:style>
          <a:lnRef idx="2">
            <a:srgbClr val="1D6DC2">
              <a:shade val="50000"/>
            </a:srgbClr>
          </a:lnRef>
          <a:fillRef idx="1">
            <a:srgbClr val="1D6DC2"/>
          </a:fillRef>
          <a:effectRef idx="0">
            <a:srgbClr val="1D6DC2"/>
          </a:effectRef>
          <a:fontRef idx="minor">
            <a:srgbClr val="FFFFFF"/>
          </a:fontRef>
        </p:style>
        <p:txBody>
          <a:bodyPr rot="0" spcFirstLastPara="0" vertOverflow="overflow" horzOverflow="overflow" vert="horz" wrap="square" lIns="120000" tIns="62400" rIns="120000" bIns="62400" numCol="1" spcCol="0" rtlCol="0" fromWordArt="0" anchor="b" anchorCtr="0" forceAA="0" compatLnSpc="1">
            <a:noAutofit/>
          </a:bodyPr>
          <a:lstStyle/>
          <a:p>
            <a:pPr>
              <a:lnSpc>
                <a:spcPct val="120000"/>
              </a:lnSpc>
            </a:pPr>
            <a:r>
              <a:rPr lang="zh-CN" altLang="en-US" sz="2800" b="1" dirty="0">
                <a:solidFill>
                  <a:schemeClr val="tx1"/>
                </a:solidFill>
                <a:latin typeface="+mj-ea"/>
                <a:ea typeface="+mj-ea"/>
                <a:cs typeface="Calibri" panose="020F0502020204030204" pitchFamily="34" charset="0"/>
                <a:sym typeface="Arial" panose="020B0604020202020204" pitchFamily="34" charset="0"/>
              </a:rPr>
              <a:t>一、课题背景、研究意义和研究现状</a:t>
            </a:r>
            <a:endParaRPr lang="en-US" altLang="zh-CN" sz="2800" b="1" dirty="0">
              <a:solidFill>
                <a:schemeClr val="tx1"/>
              </a:solidFill>
              <a:latin typeface="+mj-ea"/>
              <a:ea typeface="+mj-ea"/>
              <a:cs typeface="Calibri" panose="020F0502020204030204" pitchFamily="34" charset="0"/>
              <a:sym typeface="Arial" panose="020B0604020202020204" pitchFamily="34" charset="0"/>
            </a:endParaRPr>
          </a:p>
        </p:txBody>
      </p:sp>
      <p:sp>
        <p:nvSpPr>
          <p:cNvPr id="5" name="Parallelogram 4">
            <a:extLst>
              <a:ext uri="{FF2B5EF4-FFF2-40B4-BE49-F238E27FC236}">
                <a16:creationId xmlns:a16="http://schemas.microsoft.com/office/drawing/2014/main" id="{A1B04DAE-23E3-437A-B3BB-C184AD352433}"/>
              </a:ext>
            </a:extLst>
          </p:cNvPr>
          <p:cNvSpPr/>
          <p:nvPr/>
        </p:nvSpPr>
        <p:spPr>
          <a:xfrm flipH="1">
            <a:off x="2159731" y="2948963"/>
            <a:ext cx="680547" cy="631184"/>
          </a:xfrm>
          <a:prstGeom prst="parallelogram">
            <a:avLst>
              <a:gd name="adj" fmla="val 58070"/>
            </a:avLst>
          </a:pr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Parallelogram 5">
            <a:extLst>
              <a:ext uri="{FF2B5EF4-FFF2-40B4-BE49-F238E27FC236}">
                <a16:creationId xmlns:a16="http://schemas.microsoft.com/office/drawing/2014/main" id="{AB06EC56-7568-48F4-ADC5-2FACF698F8FC}"/>
              </a:ext>
            </a:extLst>
          </p:cNvPr>
          <p:cNvSpPr/>
          <p:nvPr/>
        </p:nvSpPr>
        <p:spPr>
          <a:xfrm flipH="1">
            <a:off x="2642551" y="2948966"/>
            <a:ext cx="680547" cy="631183"/>
          </a:xfrm>
          <a:prstGeom prst="parallelogram">
            <a:avLst>
              <a:gd name="adj" fmla="val 58070"/>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cxnSp>
        <p:nvCxnSpPr>
          <p:cNvPr id="7" name="Straight Connector 6">
            <a:extLst>
              <a:ext uri="{FF2B5EF4-FFF2-40B4-BE49-F238E27FC236}">
                <a16:creationId xmlns:a16="http://schemas.microsoft.com/office/drawing/2014/main" id="{6B617495-4CCA-4FDA-8255-460AF284E317}"/>
              </a:ext>
            </a:extLst>
          </p:cNvPr>
          <p:cNvCxnSpPr>
            <a:cxnSpLocks/>
          </p:cNvCxnSpPr>
          <p:nvPr/>
        </p:nvCxnSpPr>
        <p:spPr>
          <a:xfrm flipV="1">
            <a:off x="3306039" y="3580147"/>
            <a:ext cx="734759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TextBox 30">
            <a:extLst>
              <a:ext uri="{FF2B5EF4-FFF2-40B4-BE49-F238E27FC236}">
                <a16:creationId xmlns:a16="http://schemas.microsoft.com/office/drawing/2014/main" id="{B85CF340-7112-47F4-A01E-6642C8B20970}"/>
              </a:ext>
            </a:extLst>
          </p:cNvPr>
          <p:cNvSpPr txBox="1"/>
          <p:nvPr/>
        </p:nvSpPr>
        <p:spPr>
          <a:xfrm>
            <a:off x="431607" y="356787"/>
            <a:ext cx="1146468" cy="666786"/>
          </a:xfrm>
          <a:prstGeom prst="rect">
            <a:avLst/>
          </a:prstGeom>
          <a:noFill/>
          <a:ln w="9525">
            <a:noFill/>
          </a:ln>
        </p:spPr>
        <p:txBody>
          <a:bodyPr wrap="none" anchor="t" anchorCtr="0">
            <a:spAutoFit/>
          </a:bodyPr>
          <a:lstStyle/>
          <a:p>
            <a:pPr defTabSz="1219139">
              <a:defRPr/>
            </a:pPr>
            <a:r>
              <a:rPr lang="zh-CN" altLang="en-US" sz="3733" b="1" dirty="0">
                <a:latin typeface="+mj-ea"/>
                <a:ea typeface="+mj-ea"/>
                <a:cs typeface="Calibri" panose="020F0502020204030204" pitchFamily="34" charset="0"/>
              </a:rPr>
              <a:t>目录</a:t>
            </a:r>
            <a:endParaRPr lang="en-US" altLang="zh-CN" sz="3733" b="1" dirty="0">
              <a:latin typeface="+mj-ea"/>
              <a:ea typeface="+mj-ea"/>
              <a:cs typeface="Calibri" panose="020F0502020204030204" pitchFamily="34" charset="0"/>
            </a:endParaRPr>
          </a:p>
        </p:txBody>
      </p:sp>
      <p:sp>
        <p:nvSpPr>
          <p:cNvPr id="4" name="灯片编号占位符 3">
            <a:extLst>
              <a:ext uri="{FF2B5EF4-FFF2-40B4-BE49-F238E27FC236}">
                <a16:creationId xmlns:a16="http://schemas.microsoft.com/office/drawing/2014/main" id="{6E965035-095C-3709-7DB4-43DA965648EA}"/>
              </a:ext>
            </a:extLst>
          </p:cNvPr>
          <p:cNvSpPr>
            <a:spLocks noGrp="1"/>
          </p:cNvSpPr>
          <p:nvPr>
            <p:ph type="sldNum" sz="quarter" idx="4"/>
          </p:nvPr>
        </p:nvSpPr>
        <p:spPr/>
        <p:txBody>
          <a:bodyPr/>
          <a:lstStyle/>
          <a:p>
            <a:fld id="{FBACFFDD-BDC9-42E5-9CEC-915C0937ED90}" type="slidenum">
              <a:rPr lang="zh-CN" altLang="en-US" smtClean="0"/>
              <a:t>3</a:t>
            </a:fld>
            <a:endParaRPr lang="zh-CN" altLang="en-US"/>
          </a:p>
        </p:txBody>
      </p:sp>
    </p:spTree>
    <p:extLst>
      <p:ext uri="{BB962C8B-B14F-4D97-AF65-F5344CB8AC3E}">
        <p14:creationId xmlns:p14="http://schemas.microsoft.com/office/powerpoint/2010/main" val="2706570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DA2133-05E7-CC79-FF45-F7947CCF0716}"/>
              </a:ext>
            </a:extLst>
          </p:cNvPr>
          <p:cNvSpPr>
            <a:spLocks noGrp="1"/>
          </p:cNvSpPr>
          <p:nvPr>
            <p:ph type="title"/>
          </p:nvPr>
        </p:nvSpPr>
        <p:spPr/>
        <p:txBody>
          <a:bodyPr/>
          <a:lstStyle/>
          <a:p>
            <a:r>
              <a:rPr lang="zh-CN" altLang="en-US" sz="4000" b="1" dirty="0">
                <a:solidFill>
                  <a:schemeClr val="tx1"/>
                </a:solidFill>
                <a:latin typeface="+mj-ea"/>
                <a:ea typeface="+mj-ea"/>
                <a:cs typeface="Calibri" panose="020F0502020204030204" pitchFamily="34" charset="0"/>
                <a:sym typeface="Arial" panose="020B0604020202020204" pitchFamily="34" charset="0"/>
              </a:rPr>
              <a:t>课题背景</a:t>
            </a:r>
            <a:endParaRPr lang="zh-CN" altLang="en-US" dirty="0"/>
          </a:p>
        </p:txBody>
      </p:sp>
      <p:grpSp>
        <p:nvGrpSpPr>
          <p:cNvPr id="20" name="组合 19">
            <a:extLst>
              <a:ext uri="{FF2B5EF4-FFF2-40B4-BE49-F238E27FC236}">
                <a16:creationId xmlns:a16="http://schemas.microsoft.com/office/drawing/2014/main" id="{DD2EB360-9CA1-97C7-56A1-DB28ADFF04E8}"/>
              </a:ext>
            </a:extLst>
          </p:cNvPr>
          <p:cNvGrpSpPr/>
          <p:nvPr/>
        </p:nvGrpSpPr>
        <p:grpSpPr>
          <a:xfrm>
            <a:off x="386099" y="1131279"/>
            <a:ext cx="11395047" cy="4674247"/>
            <a:chOff x="169282" y="1402270"/>
            <a:chExt cx="11395047" cy="4674247"/>
          </a:xfrm>
        </p:grpSpPr>
        <p:grpSp>
          <p:nvGrpSpPr>
            <p:cNvPr id="19" name="组合 18">
              <a:extLst>
                <a:ext uri="{FF2B5EF4-FFF2-40B4-BE49-F238E27FC236}">
                  <a16:creationId xmlns:a16="http://schemas.microsoft.com/office/drawing/2014/main" id="{EDB96CB2-D57E-D002-461B-46BCCD1C7FAC}"/>
                </a:ext>
              </a:extLst>
            </p:cNvPr>
            <p:cNvGrpSpPr/>
            <p:nvPr/>
          </p:nvGrpSpPr>
          <p:grpSpPr>
            <a:xfrm>
              <a:off x="169282" y="1512071"/>
              <a:ext cx="3674580" cy="4416826"/>
              <a:chOff x="376006" y="1598079"/>
              <a:chExt cx="3321716" cy="4020296"/>
            </a:xfrm>
          </p:grpSpPr>
          <p:pic>
            <p:nvPicPr>
              <p:cNvPr id="4" name="内容占位符 15" descr="图表&#10;&#10;描述已自动生成">
                <a:extLst>
                  <a:ext uri="{FF2B5EF4-FFF2-40B4-BE49-F238E27FC236}">
                    <a16:creationId xmlns:a16="http://schemas.microsoft.com/office/drawing/2014/main" id="{E9E9F05F-9904-4DEE-5232-EFABDB51C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901" y="1598079"/>
                <a:ext cx="2947620" cy="2070702"/>
              </a:xfrm>
              <a:prstGeom prst="rect">
                <a:avLst/>
              </a:prstGeom>
            </p:spPr>
          </p:pic>
          <p:pic>
            <p:nvPicPr>
              <p:cNvPr id="5" name="图片 4">
                <a:extLst>
                  <a:ext uri="{FF2B5EF4-FFF2-40B4-BE49-F238E27FC236}">
                    <a16:creationId xmlns:a16="http://schemas.microsoft.com/office/drawing/2014/main" id="{E5806D33-1F73-19D3-7B66-4DAD3B0DF93B}"/>
                  </a:ext>
                </a:extLst>
              </p:cNvPr>
              <p:cNvPicPr>
                <a:picLocks noChangeAspect="1"/>
              </p:cNvPicPr>
              <p:nvPr/>
            </p:nvPicPr>
            <p:blipFill rotWithShape="1">
              <a:blip r:embed="rId3"/>
              <a:srcRect t="1678" r="3" b="8718"/>
              <a:stretch/>
            </p:blipFill>
            <p:spPr>
              <a:xfrm>
                <a:off x="376006" y="3668781"/>
                <a:ext cx="3321716" cy="1949594"/>
              </a:xfrm>
              <a:prstGeom prst="rect">
                <a:avLst/>
              </a:prstGeom>
            </p:spPr>
          </p:pic>
        </p:grpSp>
        <p:pic>
          <p:nvPicPr>
            <p:cNvPr id="17" name="图片 16">
              <a:extLst>
                <a:ext uri="{FF2B5EF4-FFF2-40B4-BE49-F238E27FC236}">
                  <a16:creationId xmlns:a16="http://schemas.microsoft.com/office/drawing/2014/main" id="{39403D70-7C91-BA77-64D2-34BB515E2442}"/>
                </a:ext>
              </a:extLst>
            </p:cNvPr>
            <p:cNvPicPr>
              <a:picLocks noChangeAspect="1"/>
            </p:cNvPicPr>
            <p:nvPr/>
          </p:nvPicPr>
          <p:blipFill>
            <a:blip r:embed="rId4"/>
            <a:stretch>
              <a:fillRect/>
            </a:stretch>
          </p:blipFill>
          <p:spPr>
            <a:xfrm>
              <a:off x="3766088" y="1402270"/>
              <a:ext cx="7798241" cy="4674247"/>
            </a:xfrm>
            <a:prstGeom prst="rect">
              <a:avLst/>
            </a:prstGeom>
          </p:spPr>
        </p:pic>
      </p:grpSp>
      <p:sp>
        <p:nvSpPr>
          <p:cNvPr id="22" name="文本框 21">
            <a:extLst>
              <a:ext uri="{FF2B5EF4-FFF2-40B4-BE49-F238E27FC236}">
                <a16:creationId xmlns:a16="http://schemas.microsoft.com/office/drawing/2014/main" id="{3E059992-2F21-0797-96EB-C9F616320AF1}"/>
              </a:ext>
            </a:extLst>
          </p:cNvPr>
          <p:cNvSpPr txBox="1"/>
          <p:nvPr/>
        </p:nvSpPr>
        <p:spPr>
          <a:xfrm>
            <a:off x="3537408" y="5953147"/>
            <a:ext cx="6455004" cy="646331"/>
          </a:xfrm>
          <a:prstGeom prst="rect">
            <a:avLst/>
          </a:prstGeom>
          <a:noFill/>
        </p:spPr>
        <p:txBody>
          <a:bodyPr wrap="square">
            <a:spAutoFit/>
          </a:bodyPr>
          <a:lstStyle/>
          <a:p>
            <a:r>
              <a:rPr lang="zh-CN" altLang="en-US" dirty="0">
                <a:effectLst/>
                <a:latin typeface="+mn-ea"/>
                <a:ea typeface="+mn-ea"/>
                <a:cs typeface="Times New Roman" panose="02020603050405020304" pitchFamily="18" charset="0"/>
              </a:rPr>
              <a:t>菲涅尔透镜具有</a:t>
            </a:r>
            <a:r>
              <a:rPr lang="zh-CN" altLang="zh-CN" dirty="0">
                <a:effectLst/>
                <a:latin typeface="+mn-ea"/>
                <a:ea typeface="+mn-ea"/>
                <a:cs typeface="Times New Roman" panose="02020603050405020304" pitchFamily="18" charset="0"/>
              </a:rPr>
              <a:t>节省空间和透镜材料</a:t>
            </a:r>
            <a:r>
              <a:rPr lang="zh-CN" altLang="en-US" dirty="0">
                <a:latin typeface="+mn-ea"/>
                <a:ea typeface="+mn-ea"/>
                <a:cs typeface="Times New Roman" panose="02020603050405020304" pitchFamily="18" charset="0"/>
              </a:rPr>
              <a:t>的优势</a:t>
            </a:r>
            <a:endParaRPr lang="en-US" altLang="zh-CN" dirty="0">
              <a:latin typeface="+mn-ea"/>
              <a:ea typeface="+mn-ea"/>
              <a:cs typeface="Times New Roman" panose="02020603050405020304" pitchFamily="18" charset="0"/>
            </a:endParaRPr>
          </a:p>
          <a:p>
            <a:r>
              <a:rPr lang="zh-CN" altLang="en-US" dirty="0">
                <a:latin typeface="+mn-ea"/>
                <a:ea typeface="+mn-ea"/>
                <a:cs typeface="Times New Roman" panose="02020603050405020304" pitchFamily="18" charset="0"/>
              </a:rPr>
              <a:t>广泛应用于太阳能收集、照明、光学存储系统及成像等领域</a:t>
            </a:r>
            <a:endParaRPr lang="zh-CN" altLang="en-US" dirty="0">
              <a:latin typeface="+mn-ea"/>
              <a:ea typeface="+mn-ea"/>
            </a:endParaRPr>
          </a:p>
        </p:txBody>
      </p:sp>
      <p:sp>
        <p:nvSpPr>
          <p:cNvPr id="6" name="文本框 5">
            <a:extLst>
              <a:ext uri="{FF2B5EF4-FFF2-40B4-BE49-F238E27FC236}">
                <a16:creationId xmlns:a16="http://schemas.microsoft.com/office/drawing/2014/main" id="{5B374B6E-DE0F-7CF3-40E0-07C7F5259DD0}"/>
              </a:ext>
            </a:extLst>
          </p:cNvPr>
          <p:cNvSpPr txBox="1"/>
          <p:nvPr/>
        </p:nvSpPr>
        <p:spPr>
          <a:xfrm>
            <a:off x="6843159" y="5783620"/>
            <a:ext cx="611328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Jensen.</a:t>
            </a:r>
            <a:r>
              <a:rPr lang="zh-CN" altLang="en-US"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et.al. </a:t>
            </a:r>
            <a:r>
              <a:rPr lang="en-US" altLang="zh-CN" sz="1200" dirty="0">
                <a:latin typeface="Times New Roman" panose="02020603050405020304" pitchFamily="18" charset="0"/>
                <a:cs typeface="Times New Roman" panose="02020603050405020304" pitchFamily="18" charset="0"/>
              </a:rPr>
              <a:t>Solar Energy.2022</a:t>
            </a:r>
            <a:endParaRPr lang="zh-CN" altLang="en-US" sz="1200" dirty="0">
              <a:latin typeface="Times New Roman" panose="02020603050405020304" pitchFamily="18" charset="0"/>
              <a:cs typeface="Times New Roman" panose="02020603050405020304" pitchFamily="18" charset="0"/>
            </a:endParaRPr>
          </a:p>
        </p:txBody>
      </p:sp>
      <p:sp>
        <p:nvSpPr>
          <p:cNvPr id="8" name="灯片编号占位符 3">
            <a:extLst>
              <a:ext uri="{FF2B5EF4-FFF2-40B4-BE49-F238E27FC236}">
                <a16:creationId xmlns:a16="http://schemas.microsoft.com/office/drawing/2014/main" id="{F45EBB3C-7594-1A93-4BA0-8352EAE80931}"/>
              </a:ext>
            </a:extLst>
          </p:cNvPr>
          <p:cNvSpPr txBox="1">
            <a:spLocks/>
          </p:cNvSpPr>
          <p:nvPr/>
        </p:nvSpPr>
        <p:spPr>
          <a:xfrm>
            <a:off x="9312525" y="6356351"/>
            <a:ext cx="2844800" cy="366184"/>
          </a:xfrm>
          <a:prstGeom prst="rect">
            <a:avLst/>
          </a:prstGeom>
        </p:spPr>
        <p:txBody>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a:lstStyle>
          <a:p>
            <a:pPr algn="r"/>
            <a:fld id="{FBACFFDD-BDC9-42E5-9CEC-915C0937ED90}" type="slidenum">
              <a:rPr lang="zh-CN" altLang="en-US" smtClean="0"/>
              <a:pPr algn="r"/>
              <a:t>4</a:t>
            </a:fld>
            <a:endParaRPr lang="zh-CN" altLang="en-US" dirty="0"/>
          </a:p>
        </p:txBody>
      </p:sp>
    </p:spTree>
    <p:extLst>
      <p:ext uri="{BB962C8B-B14F-4D97-AF65-F5344CB8AC3E}">
        <p14:creationId xmlns:p14="http://schemas.microsoft.com/office/powerpoint/2010/main" val="273228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D032E-C7DE-0AFB-7503-AFD76D39FBBD}"/>
              </a:ext>
            </a:extLst>
          </p:cNvPr>
          <p:cNvSpPr>
            <a:spLocks noGrp="1"/>
          </p:cNvSpPr>
          <p:nvPr>
            <p:ph type="title"/>
          </p:nvPr>
        </p:nvSpPr>
        <p:spPr/>
        <p:txBody>
          <a:bodyPr/>
          <a:lstStyle/>
          <a:p>
            <a:r>
              <a:rPr lang="zh-CN" altLang="en-US" sz="4000" b="1">
                <a:solidFill>
                  <a:schemeClr val="tx1"/>
                </a:solidFill>
                <a:latin typeface="+mj-ea"/>
                <a:ea typeface="+mj-ea"/>
                <a:cs typeface="Calibri" panose="020F0502020204030204" pitchFamily="34" charset="0"/>
                <a:sym typeface="Arial" panose="020B0604020202020204" pitchFamily="34" charset="0"/>
              </a:rPr>
              <a:t>研究现状</a:t>
            </a:r>
            <a:endParaRPr lang="zh-CN" altLang="en-US"/>
          </a:p>
        </p:txBody>
      </p:sp>
      <p:pic>
        <p:nvPicPr>
          <p:cNvPr id="4" name="图片 3">
            <a:extLst>
              <a:ext uri="{FF2B5EF4-FFF2-40B4-BE49-F238E27FC236}">
                <a16:creationId xmlns:a16="http://schemas.microsoft.com/office/drawing/2014/main" id="{69C6E38E-9608-2719-03DF-E3A49CFE10E9}"/>
              </a:ext>
            </a:extLst>
          </p:cNvPr>
          <p:cNvPicPr>
            <a:picLocks noChangeAspect="1"/>
          </p:cNvPicPr>
          <p:nvPr/>
        </p:nvPicPr>
        <p:blipFill>
          <a:blip r:embed="rId2"/>
          <a:stretch>
            <a:fillRect/>
          </a:stretch>
        </p:blipFill>
        <p:spPr>
          <a:xfrm>
            <a:off x="6096000" y="4233043"/>
            <a:ext cx="4956101" cy="2253217"/>
          </a:xfrm>
          <a:prstGeom prst="rect">
            <a:avLst/>
          </a:prstGeom>
        </p:spPr>
      </p:pic>
      <p:pic>
        <p:nvPicPr>
          <p:cNvPr id="6" name="图片 5">
            <a:extLst>
              <a:ext uri="{FF2B5EF4-FFF2-40B4-BE49-F238E27FC236}">
                <a16:creationId xmlns:a16="http://schemas.microsoft.com/office/drawing/2014/main" id="{115DCDB8-3F11-2801-5D2F-5E9F7DAEA087}"/>
              </a:ext>
            </a:extLst>
          </p:cNvPr>
          <p:cNvPicPr>
            <a:picLocks noChangeAspect="1"/>
          </p:cNvPicPr>
          <p:nvPr/>
        </p:nvPicPr>
        <p:blipFill>
          <a:blip r:embed="rId3"/>
          <a:stretch>
            <a:fillRect/>
          </a:stretch>
        </p:blipFill>
        <p:spPr>
          <a:xfrm>
            <a:off x="890855" y="4087599"/>
            <a:ext cx="3835080" cy="2429115"/>
          </a:xfrm>
          <a:prstGeom prst="rect">
            <a:avLst/>
          </a:prstGeom>
        </p:spPr>
      </p:pic>
      <p:pic>
        <p:nvPicPr>
          <p:cNvPr id="10" name="图片 9">
            <a:extLst>
              <a:ext uri="{FF2B5EF4-FFF2-40B4-BE49-F238E27FC236}">
                <a16:creationId xmlns:a16="http://schemas.microsoft.com/office/drawing/2014/main" id="{DFEB69E6-5A32-BCBA-ED99-786637212BDD}"/>
              </a:ext>
            </a:extLst>
          </p:cNvPr>
          <p:cNvPicPr>
            <a:picLocks noChangeAspect="1"/>
          </p:cNvPicPr>
          <p:nvPr/>
        </p:nvPicPr>
        <p:blipFill>
          <a:blip r:embed="rId4"/>
          <a:stretch>
            <a:fillRect/>
          </a:stretch>
        </p:blipFill>
        <p:spPr>
          <a:xfrm>
            <a:off x="6941271" y="1100472"/>
            <a:ext cx="3648655" cy="2666528"/>
          </a:xfrm>
          <a:prstGeom prst="rect">
            <a:avLst/>
          </a:prstGeom>
        </p:spPr>
      </p:pic>
      <p:pic>
        <p:nvPicPr>
          <p:cNvPr id="5" name="图片 4" descr="图形用户界面, 应用程序&#10;&#10;描述已自动生成">
            <a:extLst>
              <a:ext uri="{FF2B5EF4-FFF2-40B4-BE49-F238E27FC236}">
                <a16:creationId xmlns:a16="http://schemas.microsoft.com/office/drawing/2014/main" id="{907E359D-1323-3ADD-33C9-36DEF34697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4675" y="1130067"/>
            <a:ext cx="2737847" cy="2731282"/>
          </a:xfrm>
          <a:prstGeom prst="rect">
            <a:avLst/>
          </a:prstGeom>
        </p:spPr>
      </p:pic>
      <p:cxnSp>
        <p:nvCxnSpPr>
          <p:cNvPr id="9" name="直接连接符 8">
            <a:extLst>
              <a:ext uri="{FF2B5EF4-FFF2-40B4-BE49-F238E27FC236}">
                <a16:creationId xmlns:a16="http://schemas.microsoft.com/office/drawing/2014/main" id="{66E5177B-6A5F-BFC6-3BD9-DBF8A55FDD27}"/>
              </a:ext>
            </a:extLst>
          </p:cNvPr>
          <p:cNvCxnSpPr/>
          <p:nvPr/>
        </p:nvCxnSpPr>
        <p:spPr>
          <a:xfrm>
            <a:off x="0" y="4087599"/>
            <a:ext cx="12192000" cy="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13733FA1-E263-04C6-0F83-BB6DB111282A}"/>
              </a:ext>
            </a:extLst>
          </p:cNvPr>
          <p:cNvCxnSpPr/>
          <p:nvPr/>
        </p:nvCxnSpPr>
        <p:spPr>
          <a:xfrm>
            <a:off x="5250730" y="1055802"/>
            <a:ext cx="0" cy="5580668"/>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A276495F-3A59-4E26-190D-BE3B492DCE28}"/>
              </a:ext>
            </a:extLst>
          </p:cNvPr>
          <p:cNvSpPr txBox="1"/>
          <p:nvPr/>
        </p:nvSpPr>
        <p:spPr>
          <a:xfrm>
            <a:off x="1754276" y="3764434"/>
            <a:ext cx="2098220" cy="276999"/>
          </a:xfrm>
          <a:prstGeom prst="rect">
            <a:avLst/>
          </a:prstGeom>
          <a:noFill/>
        </p:spPr>
        <p:txBody>
          <a:bodyPr wrap="square">
            <a:spAutoFit/>
          </a:bodyPr>
          <a:lstStyle/>
          <a:p>
            <a:r>
              <a:rPr lang="en-US" altLang="zh-CN" sz="1200" dirty="0">
                <a:effectLst/>
                <a:latin typeface="Times New Roman" panose="02020603050405020304" pitchFamily="18" charset="0"/>
                <a:cs typeface="Times New Roman" panose="02020603050405020304" pitchFamily="18" charset="0"/>
              </a:rPr>
              <a:t>Jamali. </a:t>
            </a:r>
            <a:r>
              <a:rPr kumimoji="0" lang="en-US" altLang="zh-CN" sz="12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et al</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lang="en-US" altLang="zh-CN" sz="1200" dirty="0">
                <a:effectLst/>
                <a:latin typeface="Times New Roman" panose="02020603050405020304" pitchFamily="18" charset="0"/>
                <a:cs typeface="Times New Roman" panose="02020603050405020304" pitchFamily="18" charset="0"/>
              </a:rPr>
              <a:t>Appl. Opt. 2018</a:t>
            </a:r>
            <a:endParaRPr lang="zh-CN" altLang="en-US" sz="12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E8D45403-C42A-33E1-8738-A6153D27E23C}"/>
              </a:ext>
            </a:extLst>
          </p:cNvPr>
          <p:cNvSpPr txBox="1"/>
          <p:nvPr/>
        </p:nvSpPr>
        <p:spPr>
          <a:xfrm>
            <a:off x="7900566" y="3716251"/>
            <a:ext cx="1720390" cy="276999"/>
          </a:xfrm>
          <a:prstGeom prst="rect">
            <a:avLst/>
          </a:prstGeom>
          <a:noFill/>
        </p:spPr>
        <p:txBody>
          <a:bodyPr wrap="square">
            <a:spAutoFit/>
          </a:bodyPr>
          <a:lstStyle/>
          <a:p>
            <a:r>
              <a:rPr lang="en-US" altLang="zh-CN" sz="1200" dirty="0">
                <a:effectLst/>
                <a:latin typeface="Times New Roman" panose="02020603050405020304" pitchFamily="18" charset="0"/>
                <a:cs typeface="Times New Roman" panose="02020603050405020304" pitchFamily="18" charset="0"/>
              </a:rPr>
              <a:t>Park. </a:t>
            </a:r>
            <a:r>
              <a:rPr kumimoji="0" lang="en-US" altLang="zh-CN" sz="12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et al</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lang="en-US" altLang="zh-CN" sz="1200" dirty="0">
                <a:effectLst/>
                <a:latin typeface="Times New Roman" panose="02020603050405020304" pitchFamily="18" charset="0"/>
                <a:cs typeface="Times New Roman" panose="02020603050405020304" pitchFamily="18" charset="0"/>
              </a:rPr>
              <a:t>Opt. 2017</a:t>
            </a:r>
            <a:endParaRPr lang="zh-CN" altLang="en-US" sz="12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1A250CAA-2720-E39B-9D67-18F16A4ABBF7}"/>
              </a:ext>
            </a:extLst>
          </p:cNvPr>
          <p:cNvSpPr txBox="1"/>
          <p:nvPr/>
        </p:nvSpPr>
        <p:spPr>
          <a:xfrm>
            <a:off x="1343452" y="6418062"/>
            <a:ext cx="2989070" cy="553998"/>
          </a:xfrm>
          <a:prstGeom prst="rect">
            <a:avLst/>
          </a:prstGeom>
          <a:noFill/>
        </p:spPr>
        <p:txBody>
          <a:bodyPr wrap="square">
            <a:spAutoFit/>
          </a:bodyPr>
          <a:lstStyle/>
          <a:p>
            <a:r>
              <a:rPr lang="en-US" altLang="zh-CN" sz="1200" dirty="0">
                <a:effectLst/>
                <a:latin typeface="Times New Roman" panose="02020603050405020304" pitchFamily="18" charset="0"/>
                <a:ea typeface="等线" panose="02010600030101010101" pitchFamily="2" charset="-122"/>
                <a:cs typeface="Times New Roman" panose="02020603050405020304" pitchFamily="18" charset="0"/>
              </a:rPr>
              <a:t>Wang. </a:t>
            </a:r>
            <a:r>
              <a:rPr lang="en-US" altLang="zh-CN" sz="1200" i="1" dirty="0">
                <a:effectLst/>
                <a:latin typeface="Times New Roman" panose="02020603050405020304" pitchFamily="18" charset="0"/>
                <a:ea typeface="等线" panose="02010600030101010101" pitchFamily="2" charset="-122"/>
                <a:cs typeface="Times New Roman" panose="02020603050405020304" pitchFamily="18" charset="0"/>
              </a:rPr>
              <a:t>et.al.</a:t>
            </a:r>
            <a:r>
              <a:rPr lang="en-US" altLang="zh-CN" sz="1200" b="0" i="1" dirty="0">
                <a:solidFill>
                  <a:srgbClr val="2A2B2E"/>
                </a:solidFill>
                <a:effectLst/>
                <a:latin typeface="Times New Roman" panose="02020603050405020304" pitchFamily="18" charset="0"/>
                <a:cs typeface="Times New Roman" panose="02020603050405020304" pitchFamily="18" charset="0"/>
              </a:rPr>
              <a:t> </a:t>
            </a:r>
            <a:r>
              <a:rPr lang="en-US" altLang="zh-CN" sz="1200" b="0" i="0" dirty="0">
                <a:solidFill>
                  <a:srgbClr val="2A2B2E"/>
                </a:solidFill>
                <a:effectLst/>
                <a:latin typeface="Times New Roman" panose="02020603050405020304" pitchFamily="18" charset="0"/>
                <a:cs typeface="Times New Roman" panose="02020603050405020304" pitchFamily="18" charset="0"/>
              </a:rPr>
              <a:t>Liquid crystal and display .2022</a:t>
            </a:r>
          </a:p>
          <a:p>
            <a:endParaRPr lang="zh-CN" altLang="en-US" dirty="0"/>
          </a:p>
        </p:txBody>
      </p:sp>
      <p:sp>
        <p:nvSpPr>
          <p:cNvPr id="20" name="文本框 19">
            <a:extLst>
              <a:ext uri="{FF2B5EF4-FFF2-40B4-BE49-F238E27FC236}">
                <a16:creationId xmlns:a16="http://schemas.microsoft.com/office/drawing/2014/main" id="{E069BF89-CE3B-04BF-99FF-6133EC82F23A}"/>
              </a:ext>
            </a:extLst>
          </p:cNvPr>
          <p:cNvSpPr txBox="1"/>
          <p:nvPr/>
        </p:nvSpPr>
        <p:spPr>
          <a:xfrm>
            <a:off x="7900566" y="6418062"/>
            <a:ext cx="177220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 </a:t>
            </a:r>
            <a:r>
              <a:rPr kumimoji="0" lang="en-US" altLang="zh-CN" sz="120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et al</a:t>
            </a:r>
            <a:r>
              <a:rPr kumimoji="0" lang="en-US" altLang="zh-CN" sz="12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lang="en-US" altLang="zh-CN" sz="1200" dirty="0">
                <a:effectLst/>
                <a:latin typeface="Times New Roman" panose="02020603050405020304" pitchFamily="18" charset="0"/>
                <a:cs typeface="Times New Roman" panose="02020603050405020304" pitchFamily="18" charset="0"/>
              </a:rPr>
              <a:t> Energy.2020</a:t>
            </a:r>
            <a:r>
              <a:rPr kumimoji="0" lang="en-US" altLang="zh-CN" sz="120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3" name="灯片编号占位符 3">
            <a:extLst>
              <a:ext uri="{FF2B5EF4-FFF2-40B4-BE49-F238E27FC236}">
                <a16:creationId xmlns:a16="http://schemas.microsoft.com/office/drawing/2014/main" id="{5B566B64-C951-5522-93D3-DC72D6656BDF}"/>
              </a:ext>
            </a:extLst>
          </p:cNvPr>
          <p:cNvSpPr txBox="1">
            <a:spLocks/>
          </p:cNvSpPr>
          <p:nvPr/>
        </p:nvSpPr>
        <p:spPr>
          <a:xfrm>
            <a:off x="9312525" y="6356351"/>
            <a:ext cx="2844800" cy="366184"/>
          </a:xfrm>
          <a:prstGeom prst="rect">
            <a:avLst/>
          </a:prstGeom>
        </p:spPr>
        <p:txBody>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a:lstStyle>
          <a:p>
            <a:pPr algn="r"/>
            <a:fld id="{FBACFFDD-BDC9-42E5-9CEC-915C0937ED90}" type="slidenum">
              <a:rPr lang="zh-CN" altLang="en-US" smtClean="0"/>
              <a:pPr algn="r"/>
              <a:t>5</a:t>
            </a:fld>
            <a:endParaRPr lang="zh-CN" altLang="en-US"/>
          </a:p>
        </p:txBody>
      </p:sp>
    </p:spTree>
    <p:extLst>
      <p:ext uri="{BB962C8B-B14F-4D97-AF65-F5344CB8AC3E}">
        <p14:creationId xmlns:p14="http://schemas.microsoft.com/office/powerpoint/2010/main" val="1530808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3">
            <a:extLst>
              <a:ext uri="{FF2B5EF4-FFF2-40B4-BE49-F238E27FC236}">
                <a16:creationId xmlns:a16="http://schemas.microsoft.com/office/drawing/2014/main" id="{81365CFC-6B74-4B79-979F-4BD316E5D6CC}"/>
              </a:ext>
            </a:extLst>
          </p:cNvPr>
          <p:cNvSpPr/>
          <p:nvPr>
            <p:custDataLst>
              <p:tags r:id="rId1"/>
            </p:custDataLst>
          </p:nvPr>
        </p:nvSpPr>
        <p:spPr>
          <a:xfrm>
            <a:off x="3407814" y="2357481"/>
            <a:ext cx="7347599" cy="122266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9050" cap="sq">
            <a:noFill/>
            <a:bevel/>
          </a:ln>
        </p:spPr>
        <p:style>
          <a:lnRef idx="2">
            <a:srgbClr val="1D6DC2">
              <a:shade val="50000"/>
            </a:srgbClr>
          </a:lnRef>
          <a:fillRef idx="1">
            <a:srgbClr val="1D6DC2"/>
          </a:fillRef>
          <a:effectRef idx="0">
            <a:srgbClr val="1D6DC2"/>
          </a:effectRef>
          <a:fontRef idx="minor">
            <a:srgbClr val="FFFFFF"/>
          </a:fontRef>
        </p:style>
        <p:txBody>
          <a:bodyPr rot="0" spcFirstLastPara="0" vertOverflow="overflow" horzOverflow="overflow" vert="horz" wrap="square" lIns="120000" tIns="62400" rIns="120000" bIns="62400" numCol="1" spcCol="0" rtlCol="0" fromWordArt="0" anchor="b" anchorCtr="0" forceAA="0" compatLnSpc="1">
            <a:noAutofit/>
          </a:bodyPr>
          <a:lstStyle/>
          <a:p>
            <a:pPr>
              <a:lnSpc>
                <a:spcPct val="120000"/>
              </a:lnSpc>
            </a:pPr>
            <a:r>
              <a:rPr lang="zh-CN" altLang="en-US" sz="2800" b="1" dirty="0">
                <a:solidFill>
                  <a:schemeClr val="tx1"/>
                </a:solidFill>
                <a:latin typeface="+mj-ea"/>
                <a:ea typeface="+mj-ea"/>
                <a:cs typeface="Calibri" panose="020F0502020204030204" pitchFamily="34" charset="0"/>
                <a:sym typeface="Arial" panose="020B0604020202020204" pitchFamily="34" charset="0"/>
              </a:rPr>
              <a:t>二、工作原理及结构设计</a:t>
            </a:r>
            <a:endParaRPr lang="en-US" altLang="zh-CN" sz="2800" b="1" dirty="0">
              <a:solidFill>
                <a:schemeClr val="tx1"/>
              </a:solidFill>
              <a:latin typeface="+mj-ea"/>
              <a:ea typeface="+mj-ea"/>
              <a:cs typeface="Calibri" panose="020F0502020204030204" pitchFamily="34" charset="0"/>
              <a:sym typeface="Arial" panose="020B0604020202020204" pitchFamily="34" charset="0"/>
            </a:endParaRPr>
          </a:p>
        </p:txBody>
      </p:sp>
      <p:sp>
        <p:nvSpPr>
          <p:cNvPr id="5" name="Parallelogram 4">
            <a:extLst>
              <a:ext uri="{FF2B5EF4-FFF2-40B4-BE49-F238E27FC236}">
                <a16:creationId xmlns:a16="http://schemas.microsoft.com/office/drawing/2014/main" id="{A1B04DAE-23E3-437A-B3BB-C184AD352433}"/>
              </a:ext>
            </a:extLst>
          </p:cNvPr>
          <p:cNvSpPr/>
          <p:nvPr/>
        </p:nvSpPr>
        <p:spPr>
          <a:xfrm flipH="1">
            <a:off x="2159731" y="2948963"/>
            <a:ext cx="680547" cy="631184"/>
          </a:xfrm>
          <a:prstGeom prst="parallelogram">
            <a:avLst>
              <a:gd name="adj" fmla="val 58070"/>
            </a:avLst>
          </a:pr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Parallelogram 5">
            <a:extLst>
              <a:ext uri="{FF2B5EF4-FFF2-40B4-BE49-F238E27FC236}">
                <a16:creationId xmlns:a16="http://schemas.microsoft.com/office/drawing/2014/main" id="{AB06EC56-7568-48F4-ADC5-2FACF698F8FC}"/>
              </a:ext>
            </a:extLst>
          </p:cNvPr>
          <p:cNvSpPr/>
          <p:nvPr/>
        </p:nvSpPr>
        <p:spPr>
          <a:xfrm flipH="1">
            <a:off x="2642551" y="2948966"/>
            <a:ext cx="680547" cy="631183"/>
          </a:xfrm>
          <a:prstGeom prst="parallelogram">
            <a:avLst>
              <a:gd name="adj" fmla="val 58070"/>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cxnSp>
        <p:nvCxnSpPr>
          <p:cNvPr id="7" name="Straight Connector 6">
            <a:extLst>
              <a:ext uri="{FF2B5EF4-FFF2-40B4-BE49-F238E27FC236}">
                <a16:creationId xmlns:a16="http://schemas.microsoft.com/office/drawing/2014/main" id="{6B617495-4CCA-4FDA-8255-460AF284E317}"/>
              </a:ext>
            </a:extLst>
          </p:cNvPr>
          <p:cNvCxnSpPr>
            <a:cxnSpLocks/>
          </p:cNvCxnSpPr>
          <p:nvPr/>
        </p:nvCxnSpPr>
        <p:spPr>
          <a:xfrm flipV="1">
            <a:off x="3306039" y="3580147"/>
            <a:ext cx="734759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TextBox 30">
            <a:extLst>
              <a:ext uri="{FF2B5EF4-FFF2-40B4-BE49-F238E27FC236}">
                <a16:creationId xmlns:a16="http://schemas.microsoft.com/office/drawing/2014/main" id="{B85CF340-7112-47F4-A01E-6642C8B20970}"/>
              </a:ext>
            </a:extLst>
          </p:cNvPr>
          <p:cNvSpPr txBox="1"/>
          <p:nvPr/>
        </p:nvSpPr>
        <p:spPr>
          <a:xfrm>
            <a:off x="431607" y="356787"/>
            <a:ext cx="1146468" cy="666786"/>
          </a:xfrm>
          <a:prstGeom prst="rect">
            <a:avLst/>
          </a:prstGeom>
          <a:noFill/>
          <a:ln w="9525">
            <a:noFill/>
          </a:ln>
        </p:spPr>
        <p:txBody>
          <a:bodyPr wrap="none" anchor="t" anchorCtr="0">
            <a:spAutoFit/>
          </a:bodyPr>
          <a:lstStyle/>
          <a:p>
            <a:pPr defTabSz="1219139">
              <a:defRPr/>
            </a:pPr>
            <a:r>
              <a:rPr lang="zh-CN" altLang="en-US" sz="3733" b="1" dirty="0">
                <a:latin typeface="+mj-ea"/>
                <a:ea typeface="+mj-ea"/>
                <a:cs typeface="Calibri" panose="020F0502020204030204" pitchFamily="34" charset="0"/>
              </a:rPr>
              <a:t>目录</a:t>
            </a:r>
            <a:endParaRPr lang="en-US" altLang="zh-CN" sz="3733" b="1" dirty="0">
              <a:latin typeface="+mj-ea"/>
              <a:ea typeface="+mj-ea"/>
              <a:cs typeface="Calibri" panose="020F0502020204030204" pitchFamily="34" charset="0"/>
            </a:endParaRPr>
          </a:p>
        </p:txBody>
      </p:sp>
      <p:sp>
        <p:nvSpPr>
          <p:cNvPr id="4" name="灯片编号占位符 3">
            <a:extLst>
              <a:ext uri="{FF2B5EF4-FFF2-40B4-BE49-F238E27FC236}">
                <a16:creationId xmlns:a16="http://schemas.microsoft.com/office/drawing/2014/main" id="{CC65ADA0-9A73-5A1B-437A-92878AD3BF23}"/>
              </a:ext>
            </a:extLst>
          </p:cNvPr>
          <p:cNvSpPr>
            <a:spLocks noGrp="1"/>
          </p:cNvSpPr>
          <p:nvPr>
            <p:ph type="sldNum" sz="quarter" idx="4"/>
          </p:nvPr>
        </p:nvSpPr>
        <p:spPr/>
        <p:txBody>
          <a:bodyPr/>
          <a:lstStyle/>
          <a:p>
            <a:fld id="{FBACFFDD-BDC9-42E5-9CEC-915C0937ED90}" type="slidenum">
              <a:rPr lang="zh-CN" altLang="en-US" smtClean="0"/>
              <a:t>6</a:t>
            </a:fld>
            <a:endParaRPr lang="zh-CN" altLang="en-US"/>
          </a:p>
        </p:txBody>
      </p:sp>
    </p:spTree>
    <p:extLst>
      <p:ext uri="{BB962C8B-B14F-4D97-AF65-F5344CB8AC3E}">
        <p14:creationId xmlns:p14="http://schemas.microsoft.com/office/powerpoint/2010/main" val="2992660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E0AE4-1A97-A4F2-C4CC-29F3DE5E44EC}"/>
              </a:ext>
            </a:extLst>
          </p:cNvPr>
          <p:cNvSpPr>
            <a:spLocks noGrp="1"/>
          </p:cNvSpPr>
          <p:nvPr>
            <p:ph type="title"/>
          </p:nvPr>
        </p:nvSpPr>
        <p:spPr/>
        <p:txBody>
          <a:bodyPr/>
          <a:lstStyle/>
          <a:p>
            <a:r>
              <a:rPr lang="zh-CN" altLang="en-US" sz="3600" b="1" dirty="0">
                <a:solidFill>
                  <a:schemeClr val="tx1"/>
                </a:solidFill>
                <a:latin typeface="+mj-ea"/>
                <a:ea typeface="+mj-ea"/>
                <a:cs typeface="Calibri" panose="020F0502020204030204" pitchFamily="34" charset="0"/>
                <a:sym typeface="Arial" panose="020B0604020202020204" pitchFamily="34" charset="0"/>
              </a:rPr>
              <a:t>工作原理及结构设计</a:t>
            </a:r>
            <a:endParaRPr lang="zh-CN" altLang="en-US" sz="3600" dirty="0"/>
          </a:p>
        </p:txBody>
      </p:sp>
      <p:pic>
        <p:nvPicPr>
          <p:cNvPr id="3" name="图片 2">
            <a:extLst>
              <a:ext uri="{FF2B5EF4-FFF2-40B4-BE49-F238E27FC236}">
                <a16:creationId xmlns:a16="http://schemas.microsoft.com/office/drawing/2014/main" id="{C1C221FD-8BF1-3BC6-5396-DB3CCDFC3947}"/>
              </a:ext>
            </a:extLst>
          </p:cNvPr>
          <p:cNvPicPr>
            <a:picLocks noChangeAspect="1"/>
          </p:cNvPicPr>
          <p:nvPr/>
        </p:nvPicPr>
        <p:blipFill>
          <a:blip r:embed="rId2"/>
          <a:stretch>
            <a:fillRect/>
          </a:stretch>
        </p:blipFill>
        <p:spPr>
          <a:xfrm>
            <a:off x="2783412" y="1462749"/>
            <a:ext cx="6625173" cy="2815699"/>
          </a:xfrm>
          <a:prstGeom prst="rect">
            <a:avLst/>
          </a:prstGeom>
        </p:spPr>
      </p:pic>
      <p:sp>
        <p:nvSpPr>
          <p:cNvPr id="4" name="TextBox 3">
            <a:extLst>
              <a:ext uri="{FF2B5EF4-FFF2-40B4-BE49-F238E27FC236}">
                <a16:creationId xmlns:a16="http://schemas.microsoft.com/office/drawing/2014/main" id="{A750BBF4-F005-F8F7-4695-FD67E2D63983}"/>
              </a:ext>
            </a:extLst>
          </p:cNvPr>
          <p:cNvSpPr txBox="1"/>
          <p:nvPr/>
        </p:nvSpPr>
        <p:spPr>
          <a:xfrm>
            <a:off x="323706" y="942829"/>
            <a:ext cx="3168220" cy="455253"/>
          </a:xfrm>
          <a:prstGeom prst="rect">
            <a:avLst/>
          </a:prstGeom>
          <a:noFill/>
        </p:spPr>
        <p:txBody>
          <a:bodyPr wrap="square" rtlCol="0">
            <a:spAutoFit/>
          </a:bodyPr>
          <a:lstStyle/>
          <a:p>
            <a:pPr>
              <a:lnSpc>
                <a:spcPct val="150000"/>
              </a:lnSpc>
            </a:pPr>
            <a:r>
              <a:rPr lang="zh-CN" altLang="en-US" b="1" dirty="0">
                <a:latin typeface="Times New Roman" panose="02020603050405020304" pitchFamily="18" charset="0"/>
                <a:cs typeface="Times New Roman" panose="02020603050405020304" pitchFamily="18" charset="0"/>
              </a:rPr>
              <a:t>介电弹性体驱动器（</a:t>
            </a:r>
            <a:r>
              <a:rPr lang="en-US" altLang="zh-CN" b="1" dirty="0">
                <a:latin typeface="Times New Roman" panose="02020603050405020304" pitchFamily="18" charset="0"/>
                <a:cs typeface="Times New Roman" panose="02020603050405020304" pitchFamily="18" charset="0"/>
              </a:rPr>
              <a:t>DEA</a:t>
            </a:r>
            <a:r>
              <a:rPr lang="zh-CN" altLang="en-US" b="1" dirty="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FEE6832-A660-A6E2-6030-14D718F10A98}"/>
                  </a:ext>
                </a:extLst>
              </p:cNvPr>
              <p:cNvSpPr txBox="1"/>
              <p:nvPr/>
            </p:nvSpPr>
            <p:spPr>
              <a:xfrm>
                <a:off x="3039358" y="4278448"/>
                <a:ext cx="6113282" cy="1477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rPr>
                            <m:t>𝜀</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Sub>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𝐸</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p>
                    </m:oMath>
                  </m:oMathPara>
                </a14:m>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algn="ct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i="1" dirty="0">
                    <a:effectLst/>
                    <a:latin typeface="Times New Roman" panose="02020603050405020304" pitchFamily="18" charset="0"/>
                    <a:ea typeface="宋体" panose="02010600030101010101" pitchFamily="2" charset="-122"/>
                  </a:rPr>
                  <a:t>P</a:t>
                </a:r>
                <a:r>
                  <a:rPr lang="zh-CN" altLang="zh-CN" sz="1800" dirty="0">
                    <a:effectLst/>
                    <a:latin typeface="+mn-ea"/>
                    <a:ea typeface="+mn-ea"/>
                    <a:cs typeface="Times New Roman" panose="02020603050405020304" pitchFamily="18" charset="0"/>
                  </a:rPr>
                  <a:t>为在厚度方向上压缩薄膜的压应力</a:t>
                </a:r>
                <a:endParaRPr lang="en-US" altLang="zh-CN" sz="1800" dirty="0">
                  <a:effectLst/>
                  <a:latin typeface="+mn-ea"/>
                  <a:ea typeface="+mn-ea"/>
                  <a:cs typeface="Times New Roman" panose="02020603050405020304" pitchFamily="18" charset="0"/>
                </a:endParaRPr>
              </a:p>
              <a:p>
                <a:pPr algn="ctr"/>
                <a14:m>
                  <m:oMath xmlns:m="http://schemas.openxmlformats.org/officeDocument/2006/math">
                    <m:r>
                      <a:rPr lang="en-US" altLang="zh-CN" sz="1800" i="1">
                        <a:effectLst/>
                        <a:latin typeface="Cambria Math" panose="02040503050406030204" pitchFamily="18" charset="0"/>
                        <a:ea typeface="+mn-ea"/>
                        <a:cs typeface="Times New Roman" panose="02020603050405020304" pitchFamily="18" charset="0"/>
                      </a:rPr>
                      <m:t>𝜀</m:t>
                    </m:r>
                  </m:oMath>
                </a14:m>
                <a:r>
                  <a:rPr lang="zh-CN" altLang="zh-CN" sz="1800" dirty="0">
                    <a:effectLst/>
                    <a:latin typeface="+mn-ea"/>
                    <a:ea typeface="+mn-ea"/>
                    <a:cs typeface="Times New Roman" panose="02020603050405020304" pitchFamily="18" charset="0"/>
                  </a:rPr>
                  <a:t>为材料的相对介电常数</a:t>
                </a:r>
                <a:endParaRPr lang="en-US" altLang="zh-CN" sz="1800" dirty="0">
                  <a:effectLst/>
                  <a:latin typeface="+mn-ea"/>
                  <a:ea typeface="+mn-ea"/>
                  <a:cs typeface="Times New Roman" panose="02020603050405020304" pitchFamily="18" charset="0"/>
                </a:endParaRPr>
              </a:p>
              <a:p>
                <a:pPr algn="ct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b>
                    </m:sSub>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是自由空间的介电常数为</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8.85×</m:t>
                    </m:r>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10</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−12</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𝐹</m:t>
                    </m:r>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oMath>
                </a14:m>
                <a:endParaRPr lang="en-US" altLang="zh-CN" sz="1800" i="1" dirty="0">
                  <a:effectLst/>
                  <a:latin typeface="Calibri" panose="020F0502020204030204" pitchFamily="34" charset="0"/>
                  <a:ea typeface="宋体" panose="02010600030101010101" pitchFamily="2" charset="-122"/>
                  <a:cs typeface="Times New Roman" panose="02020603050405020304" pitchFamily="18" charset="0"/>
                </a:endParaRPr>
              </a:p>
              <a:p>
                <a:pPr algn="ctr"/>
                <a:r>
                  <a:rPr lang="en-US" altLang="zh-CN" sz="1800" i="1" dirty="0">
                    <a:effectLst/>
                    <a:latin typeface="Calibri" panose="020F0502020204030204" pitchFamily="34" charset="0"/>
                    <a:ea typeface="宋体" panose="02010600030101010101" pitchFamily="2" charset="-122"/>
                    <a:cs typeface="Times New Roman" panose="02020603050405020304" pitchFamily="18" charset="0"/>
                  </a:rPr>
                  <a:t>E</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为电场强度</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V/m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mc:Choice>
        <mc:Fallback xmlns="">
          <p:sp>
            <p:nvSpPr>
              <p:cNvPr id="6" name="文本框 5">
                <a:extLst>
                  <a:ext uri="{FF2B5EF4-FFF2-40B4-BE49-F238E27FC236}">
                    <a16:creationId xmlns:a16="http://schemas.microsoft.com/office/drawing/2014/main" id="{EFEE6832-A660-A6E2-6030-14D718F10A98}"/>
                  </a:ext>
                </a:extLst>
              </p:cNvPr>
              <p:cNvSpPr txBox="1">
                <a:spLocks noRot="1" noChangeAspect="1" noMove="1" noResize="1" noEditPoints="1" noAdjustHandles="1" noChangeArrowheads="1" noChangeShapeType="1" noTextEdit="1"/>
              </p:cNvSpPr>
              <p:nvPr/>
            </p:nvSpPr>
            <p:spPr>
              <a:xfrm>
                <a:off x="3039358" y="4278448"/>
                <a:ext cx="6113282" cy="1477328"/>
              </a:xfrm>
              <a:prstGeom prst="rect">
                <a:avLst/>
              </a:prstGeom>
              <a:blipFill>
                <a:blip r:embed="rId3"/>
                <a:stretch>
                  <a:fillRect b="-6198"/>
                </a:stretch>
              </a:blipFill>
            </p:spPr>
            <p:txBody>
              <a:bodyPr/>
              <a:lstStyle/>
              <a:p>
                <a:r>
                  <a:rPr lang="zh-CN" altLang="en-US">
                    <a:noFill/>
                  </a:rPr>
                  <a:t> </a:t>
                </a:r>
              </a:p>
            </p:txBody>
          </p:sp>
        </mc:Fallback>
      </mc:AlternateContent>
      <p:sp>
        <p:nvSpPr>
          <p:cNvPr id="5" name="灯片编号占位符 3">
            <a:extLst>
              <a:ext uri="{FF2B5EF4-FFF2-40B4-BE49-F238E27FC236}">
                <a16:creationId xmlns:a16="http://schemas.microsoft.com/office/drawing/2014/main" id="{86B19933-B668-13F2-AFE5-207BDF1F81A1}"/>
              </a:ext>
            </a:extLst>
          </p:cNvPr>
          <p:cNvSpPr txBox="1">
            <a:spLocks/>
          </p:cNvSpPr>
          <p:nvPr/>
        </p:nvSpPr>
        <p:spPr>
          <a:xfrm>
            <a:off x="9312525" y="6356351"/>
            <a:ext cx="2844800" cy="366184"/>
          </a:xfrm>
          <a:prstGeom prst="rect">
            <a:avLst/>
          </a:prstGeom>
        </p:spPr>
        <p:txBody>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a:lstStyle>
          <a:p>
            <a:pPr algn="r"/>
            <a:fld id="{FBACFFDD-BDC9-42E5-9CEC-915C0937ED90}" type="slidenum">
              <a:rPr lang="zh-CN" altLang="en-US" smtClean="0"/>
              <a:pPr algn="r"/>
              <a:t>7</a:t>
            </a:fld>
            <a:endParaRPr lang="zh-CN" altLang="en-US"/>
          </a:p>
        </p:txBody>
      </p:sp>
    </p:spTree>
    <p:extLst>
      <p:ext uri="{BB962C8B-B14F-4D97-AF65-F5344CB8AC3E}">
        <p14:creationId xmlns:p14="http://schemas.microsoft.com/office/powerpoint/2010/main" val="3166187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D2F30-23C5-0EDC-674D-45227AE6A763}"/>
              </a:ext>
            </a:extLst>
          </p:cNvPr>
          <p:cNvSpPr>
            <a:spLocks noGrp="1"/>
          </p:cNvSpPr>
          <p:nvPr>
            <p:ph type="title"/>
          </p:nvPr>
        </p:nvSpPr>
        <p:spPr/>
        <p:txBody>
          <a:bodyPr/>
          <a:lstStyle/>
          <a:p>
            <a:r>
              <a:rPr lang="zh-CN" altLang="en-US" sz="3600" b="1" dirty="0">
                <a:solidFill>
                  <a:schemeClr val="tx1"/>
                </a:solidFill>
                <a:latin typeface="+mj-ea"/>
                <a:ea typeface="+mj-ea"/>
                <a:cs typeface="Calibri" panose="020F0502020204030204" pitchFamily="34" charset="0"/>
                <a:sym typeface="Arial" panose="020B0604020202020204" pitchFamily="34" charset="0"/>
              </a:rPr>
              <a:t>工作原理及结构设计</a:t>
            </a:r>
            <a:endParaRPr lang="zh-CN" altLang="en-US" sz="3600" dirty="0"/>
          </a:p>
        </p:txBody>
      </p:sp>
      <p:sp>
        <p:nvSpPr>
          <p:cNvPr id="4" name="文本框 3">
            <a:extLst>
              <a:ext uri="{FF2B5EF4-FFF2-40B4-BE49-F238E27FC236}">
                <a16:creationId xmlns:a16="http://schemas.microsoft.com/office/drawing/2014/main" id="{E0E903F0-3EDF-9896-CFBC-5A9374DE6CA8}"/>
              </a:ext>
            </a:extLst>
          </p:cNvPr>
          <p:cNvSpPr txBox="1"/>
          <p:nvPr/>
        </p:nvSpPr>
        <p:spPr>
          <a:xfrm>
            <a:off x="386099" y="1069098"/>
            <a:ext cx="2885002" cy="369332"/>
          </a:xfrm>
          <a:prstGeom prst="rect">
            <a:avLst/>
          </a:prstGeom>
          <a:noFill/>
        </p:spPr>
        <p:txBody>
          <a:bodyPr wrap="square">
            <a:spAutoFit/>
          </a:bodyPr>
          <a:lstStyle/>
          <a:p>
            <a:r>
              <a:rPr lang="zh-CN" altLang="zh-CN" sz="1800" b="1" dirty="0">
                <a:effectLst/>
                <a:latin typeface="黑体" panose="02010609060101010101" pitchFamily="49" charset="-122"/>
                <a:ea typeface="宋体" panose="02010600030101010101" pitchFamily="2" charset="-122"/>
                <a:cs typeface="Times New Roman" panose="02020603050405020304" pitchFamily="18" charset="0"/>
              </a:rPr>
              <a:t>电驱动可变焦菲</a:t>
            </a:r>
            <a:r>
              <a:rPr lang="zh-CN" altLang="zh-CN" sz="1800" b="1" dirty="0">
                <a:effectLst/>
                <a:latin typeface="等线" panose="02010600030101010101" pitchFamily="2" charset="-122"/>
                <a:ea typeface="宋体" panose="02010600030101010101" pitchFamily="2" charset="-122"/>
                <a:cs typeface="Times New Roman" panose="02020603050405020304" pitchFamily="18" charset="0"/>
              </a:rPr>
              <a:t>涅尔透镜</a:t>
            </a:r>
            <a:endParaRPr lang="zh-CN" altLang="en-US" b="1"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3C6AF9A-5024-E057-B48F-F8E040ADF56C}"/>
                  </a:ext>
                </a:extLst>
              </p:cNvPr>
              <p:cNvSpPr txBox="1"/>
              <p:nvPr/>
            </p:nvSpPr>
            <p:spPr>
              <a:xfrm>
                <a:off x="3039359" y="4619271"/>
                <a:ext cx="6113282" cy="15094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i="1" smtClean="0">
                              <a:solidFill>
                                <a:srgbClr val="836967"/>
                              </a:solidFill>
                              <a:latin typeface="Cambria Math" panose="02040503050406030204" pitchFamily="18" charset="0"/>
                            </a:rPr>
                          </m:ctrlPr>
                        </m:fPr>
                        <m:num>
                          <m:r>
                            <a:rPr lang="zh-CN" altLang="en-US">
                              <a:latin typeface="Cambria Math" panose="02040503050406030204" pitchFamily="18" charset="0"/>
                            </a:rPr>
                            <m:t>1</m:t>
                          </m:r>
                        </m:num>
                        <m:den>
                          <m:r>
                            <a:rPr lang="zh-CN" altLang="en-US" i="1">
                              <a:latin typeface="Cambria Math" panose="02040503050406030204" pitchFamily="18" charset="0"/>
                            </a:rPr>
                            <m:t>𝑓</m:t>
                          </m:r>
                        </m:den>
                      </m:f>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d>
                            <m:dPr>
                              <m:ctrlPr>
                                <a:rPr lang="zh-CN" altLang="en-US" i="1">
                                  <a:latin typeface="Cambria Math" panose="02040503050406030204" pitchFamily="18" charset="0"/>
                                </a:rPr>
                              </m:ctrlPr>
                            </m:dPr>
                            <m:e>
                              <m:r>
                                <a:rPr lang="zh-CN" altLang="en-US" i="1">
                                  <a:latin typeface="Cambria Math" panose="02040503050406030204" pitchFamily="18" charset="0"/>
                                </a:rPr>
                                <m:t>𝑛</m:t>
                              </m:r>
                              <m:r>
                                <a:rPr lang="zh-CN" altLang="en-US" i="0">
                                  <a:latin typeface="Cambria Math" panose="02040503050406030204" pitchFamily="18" charset="0"/>
                                </a:rPr>
                                <m:t>−1</m:t>
                              </m:r>
                            </m:e>
                          </m:d>
                        </m:num>
                        <m:den>
                          <m:r>
                            <a:rPr lang="zh-CN" altLang="en-US" i="1">
                              <a:latin typeface="Cambria Math" panose="02040503050406030204" pitchFamily="18" charset="0"/>
                            </a:rPr>
                            <m:t>𝑅</m:t>
                          </m:r>
                        </m:den>
                      </m:f>
                    </m:oMath>
                  </m:oMathPara>
                </a14:m>
                <a:endParaRPr lang="en-US" altLang="zh-CN" dirty="0"/>
              </a:p>
              <a:p>
                <a:pPr algn="ctr"/>
                <a:r>
                  <a:rPr lang="en-US" altLang="zh-CN" sz="1800" i="1" dirty="0">
                    <a:effectLst/>
                    <a:latin typeface="Times New Roman" panose="02020603050405020304" pitchFamily="18" charset="0"/>
                    <a:ea typeface="宋体" panose="02010600030101010101" pitchFamily="2" charset="-122"/>
                  </a:rPr>
                  <a:t>f</a:t>
                </a:r>
                <a:r>
                  <a:rPr lang="en-US" altLang="zh-CN" sz="18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为平凸透镜的焦距</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algn="ctr"/>
                <a:r>
                  <a:rPr lang="en-US" altLang="zh-CN" sz="1800" i="1" dirty="0">
                    <a:effectLst/>
                    <a:latin typeface="Times New Roman" panose="02020603050405020304" pitchFamily="18" charset="0"/>
                    <a:ea typeface="宋体" panose="02010600030101010101" pitchFamily="2" charset="-122"/>
                  </a:rPr>
                  <a:t>n</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为透镜材料的折射率</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algn="ctr"/>
                <a:r>
                  <a:rPr lang="en-US" altLang="zh-CN" sz="1800" i="1" dirty="0">
                    <a:effectLst/>
                    <a:latin typeface="Times New Roman" panose="02020603050405020304" pitchFamily="18" charset="0"/>
                    <a:ea typeface="宋体" panose="02010600030101010101" pitchFamily="2" charset="-122"/>
                  </a:rPr>
                  <a:t>R</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为透镜表面的曲率半径</a:t>
                </a:r>
                <a:r>
                  <a:rPr lang="zh-CN" altLang="zh-CN" dirty="0">
                    <a:effectLst/>
                  </a:rPr>
                  <a:t> </a:t>
                </a:r>
                <a:endParaRPr lang="zh-CN" altLang="en-US" dirty="0"/>
              </a:p>
            </p:txBody>
          </p:sp>
        </mc:Choice>
        <mc:Fallback xmlns="">
          <p:sp>
            <p:nvSpPr>
              <p:cNvPr id="6" name="文本框 5">
                <a:extLst>
                  <a:ext uri="{FF2B5EF4-FFF2-40B4-BE49-F238E27FC236}">
                    <a16:creationId xmlns:a16="http://schemas.microsoft.com/office/drawing/2014/main" id="{C3C6AF9A-5024-E057-B48F-F8E040ADF56C}"/>
                  </a:ext>
                </a:extLst>
              </p:cNvPr>
              <p:cNvSpPr txBox="1">
                <a:spLocks noRot="1" noChangeAspect="1" noMove="1" noResize="1" noEditPoints="1" noAdjustHandles="1" noChangeArrowheads="1" noChangeShapeType="1" noTextEdit="1"/>
              </p:cNvSpPr>
              <p:nvPr/>
            </p:nvSpPr>
            <p:spPr>
              <a:xfrm>
                <a:off x="3039359" y="4619271"/>
                <a:ext cx="6113282" cy="1509452"/>
              </a:xfrm>
              <a:prstGeom prst="rect">
                <a:avLst/>
              </a:prstGeom>
              <a:blipFill>
                <a:blip r:embed="rId2"/>
                <a:stretch>
                  <a:fillRect b="-5668"/>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F03FD043-3271-9F4F-FDE6-CB7DD071A826}"/>
              </a:ext>
            </a:extLst>
          </p:cNvPr>
          <p:cNvPicPr>
            <a:picLocks noChangeAspect="1"/>
          </p:cNvPicPr>
          <p:nvPr/>
        </p:nvPicPr>
        <p:blipFill>
          <a:blip r:embed="rId3"/>
          <a:stretch>
            <a:fillRect/>
          </a:stretch>
        </p:blipFill>
        <p:spPr>
          <a:xfrm>
            <a:off x="2489856" y="1621411"/>
            <a:ext cx="7212288" cy="2624908"/>
          </a:xfrm>
          <a:prstGeom prst="rect">
            <a:avLst/>
          </a:prstGeom>
        </p:spPr>
      </p:pic>
      <p:sp>
        <p:nvSpPr>
          <p:cNvPr id="3" name="灯片编号占位符 3">
            <a:extLst>
              <a:ext uri="{FF2B5EF4-FFF2-40B4-BE49-F238E27FC236}">
                <a16:creationId xmlns:a16="http://schemas.microsoft.com/office/drawing/2014/main" id="{9C04D4C3-1212-D75E-6360-3C70D20091D5}"/>
              </a:ext>
            </a:extLst>
          </p:cNvPr>
          <p:cNvSpPr txBox="1">
            <a:spLocks/>
          </p:cNvSpPr>
          <p:nvPr/>
        </p:nvSpPr>
        <p:spPr>
          <a:xfrm>
            <a:off x="9312525" y="6356351"/>
            <a:ext cx="2844800" cy="366184"/>
          </a:xfrm>
          <a:prstGeom prst="rect">
            <a:avLst/>
          </a:prstGeom>
        </p:spPr>
        <p:txBody>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a:lstStyle>
          <a:p>
            <a:fld id="{FBACFFDD-BDC9-42E5-9CEC-915C0937ED90}" type="slidenum">
              <a:rPr lang="zh-CN" altLang="en-US" smtClean="0"/>
              <a:pPr/>
              <a:t>8</a:t>
            </a:fld>
            <a:endParaRPr lang="zh-CN" altLang="en-US"/>
          </a:p>
        </p:txBody>
      </p:sp>
      <p:sp>
        <p:nvSpPr>
          <p:cNvPr id="5" name="灯片编号占位符 3">
            <a:extLst>
              <a:ext uri="{FF2B5EF4-FFF2-40B4-BE49-F238E27FC236}">
                <a16:creationId xmlns:a16="http://schemas.microsoft.com/office/drawing/2014/main" id="{9A5D4296-DFC8-0429-C778-DB2C7F0683EC}"/>
              </a:ext>
            </a:extLst>
          </p:cNvPr>
          <p:cNvSpPr txBox="1">
            <a:spLocks/>
          </p:cNvSpPr>
          <p:nvPr/>
        </p:nvSpPr>
        <p:spPr>
          <a:xfrm>
            <a:off x="9464925" y="6508751"/>
            <a:ext cx="2844800" cy="366184"/>
          </a:xfrm>
          <a:prstGeom prst="rect">
            <a:avLst/>
          </a:prstGeom>
        </p:spPr>
        <p:txBody>
          <a:bodyP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a:lstStyle>
          <a:p>
            <a:pPr algn="r"/>
            <a:fld id="{FBACFFDD-BDC9-42E5-9CEC-915C0937ED90}" type="slidenum">
              <a:rPr lang="zh-CN" altLang="en-US" smtClean="0"/>
              <a:pPr algn="r"/>
              <a:t>8</a:t>
            </a:fld>
            <a:endParaRPr lang="zh-CN" altLang="en-US"/>
          </a:p>
        </p:txBody>
      </p:sp>
    </p:spTree>
    <p:extLst>
      <p:ext uri="{BB962C8B-B14F-4D97-AF65-F5344CB8AC3E}">
        <p14:creationId xmlns:p14="http://schemas.microsoft.com/office/powerpoint/2010/main" val="2610614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3">
            <a:extLst>
              <a:ext uri="{FF2B5EF4-FFF2-40B4-BE49-F238E27FC236}">
                <a16:creationId xmlns:a16="http://schemas.microsoft.com/office/drawing/2014/main" id="{81365CFC-6B74-4B79-979F-4BD316E5D6CC}"/>
              </a:ext>
            </a:extLst>
          </p:cNvPr>
          <p:cNvSpPr/>
          <p:nvPr>
            <p:custDataLst>
              <p:tags r:id="rId1"/>
            </p:custDataLst>
          </p:nvPr>
        </p:nvSpPr>
        <p:spPr>
          <a:xfrm>
            <a:off x="3407814" y="2357481"/>
            <a:ext cx="7347599" cy="122266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9050" cap="sq">
            <a:noFill/>
            <a:bevel/>
          </a:ln>
        </p:spPr>
        <p:style>
          <a:lnRef idx="2">
            <a:srgbClr val="1D6DC2">
              <a:shade val="50000"/>
            </a:srgbClr>
          </a:lnRef>
          <a:fillRef idx="1">
            <a:srgbClr val="1D6DC2"/>
          </a:fillRef>
          <a:effectRef idx="0">
            <a:srgbClr val="1D6DC2"/>
          </a:effectRef>
          <a:fontRef idx="minor">
            <a:srgbClr val="FFFFFF"/>
          </a:fontRef>
        </p:style>
        <p:txBody>
          <a:bodyPr rot="0" spcFirstLastPara="0" vertOverflow="overflow" horzOverflow="overflow" vert="horz" wrap="square" lIns="120000" tIns="62400" rIns="120000" bIns="62400" numCol="1" spcCol="0" rtlCol="0" fromWordArt="0" anchor="b" anchorCtr="0" forceAA="0" compatLnSpc="1">
            <a:noAutofit/>
          </a:bodyPr>
          <a:lstStyle/>
          <a:p>
            <a:pPr>
              <a:lnSpc>
                <a:spcPct val="120000"/>
              </a:lnSpc>
            </a:pPr>
            <a:r>
              <a:rPr lang="zh-CN" altLang="en-US" sz="2800" b="1" dirty="0">
                <a:solidFill>
                  <a:schemeClr val="tx1"/>
                </a:solidFill>
                <a:latin typeface="+mj-ea"/>
                <a:ea typeface="+mj-ea"/>
                <a:cs typeface="Calibri" panose="020F0502020204030204" pitchFamily="34" charset="0"/>
                <a:sym typeface="Arial" panose="020B0604020202020204" pitchFamily="34" charset="0"/>
              </a:rPr>
              <a:t>三、聚电解质弹性体制备与表征</a:t>
            </a:r>
            <a:endParaRPr lang="en-US" altLang="zh-CN" sz="2800" b="1" dirty="0">
              <a:solidFill>
                <a:schemeClr val="tx1"/>
              </a:solidFill>
              <a:latin typeface="+mj-ea"/>
              <a:ea typeface="+mj-ea"/>
              <a:cs typeface="Calibri" panose="020F0502020204030204" pitchFamily="34" charset="0"/>
              <a:sym typeface="Arial" panose="020B0604020202020204" pitchFamily="34" charset="0"/>
            </a:endParaRPr>
          </a:p>
        </p:txBody>
      </p:sp>
      <p:sp>
        <p:nvSpPr>
          <p:cNvPr id="5" name="Parallelogram 4">
            <a:extLst>
              <a:ext uri="{FF2B5EF4-FFF2-40B4-BE49-F238E27FC236}">
                <a16:creationId xmlns:a16="http://schemas.microsoft.com/office/drawing/2014/main" id="{A1B04DAE-23E3-437A-B3BB-C184AD352433}"/>
              </a:ext>
            </a:extLst>
          </p:cNvPr>
          <p:cNvSpPr/>
          <p:nvPr/>
        </p:nvSpPr>
        <p:spPr>
          <a:xfrm flipH="1">
            <a:off x="2159731" y="2948963"/>
            <a:ext cx="680547" cy="631184"/>
          </a:xfrm>
          <a:prstGeom prst="parallelogram">
            <a:avLst>
              <a:gd name="adj" fmla="val 58070"/>
            </a:avLst>
          </a:pr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Parallelogram 5">
            <a:extLst>
              <a:ext uri="{FF2B5EF4-FFF2-40B4-BE49-F238E27FC236}">
                <a16:creationId xmlns:a16="http://schemas.microsoft.com/office/drawing/2014/main" id="{AB06EC56-7568-48F4-ADC5-2FACF698F8FC}"/>
              </a:ext>
            </a:extLst>
          </p:cNvPr>
          <p:cNvSpPr/>
          <p:nvPr/>
        </p:nvSpPr>
        <p:spPr>
          <a:xfrm flipH="1">
            <a:off x="2642551" y="2948966"/>
            <a:ext cx="680547" cy="631183"/>
          </a:xfrm>
          <a:prstGeom prst="parallelogram">
            <a:avLst>
              <a:gd name="adj" fmla="val 58070"/>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cxnSp>
        <p:nvCxnSpPr>
          <p:cNvPr id="7" name="Straight Connector 6">
            <a:extLst>
              <a:ext uri="{FF2B5EF4-FFF2-40B4-BE49-F238E27FC236}">
                <a16:creationId xmlns:a16="http://schemas.microsoft.com/office/drawing/2014/main" id="{6B617495-4CCA-4FDA-8255-460AF284E317}"/>
              </a:ext>
            </a:extLst>
          </p:cNvPr>
          <p:cNvCxnSpPr>
            <a:cxnSpLocks/>
          </p:cNvCxnSpPr>
          <p:nvPr/>
        </p:nvCxnSpPr>
        <p:spPr>
          <a:xfrm flipV="1">
            <a:off x="3306039" y="3580147"/>
            <a:ext cx="734759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TextBox 30">
            <a:extLst>
              <a:ext uri="{FF2B5EF4-FFF2-40B4-BE49-F238E27FC236}">
                <a16:creationId xmlns:a16="http://schemas.microsoft.com/office/drawing/2014/main" id="{B85CF340-7112-47F4-A01E-6642C8B20970}"/>
              </a:ext>
            </a:extLst>
          </p:cNvPr>
          <p:cNvSpPr txBox="1"/>
          <p:nvPr/>
        </p:nvSpPr>
        <p:spPr>
          <a:xfrm>
            <a:off x="431607" y="356787"/>
            <a:ext cx="1146468" cy="666786"/>
          </a:xfrm>
          <a:prstGeom prst="rect">
            <a:avLst/>
          </a:prstGeom>
          <a:noFill/>
          <a:ln w="9525">
            <a:noFill/>
          </a:ln>
        </p:spPr>
        <p:txBody>
          <a:bodyPr wrap="none" anchor="t" anchorCtr="0">
            <a:spAutoFit/>
          </a:bodyPr>
          <a:lstStyle/>
          <a:p>
            <a:pPr defTabSz="1219139">
              <a:defRPr/>
            </a:pPr>
            <a:r>
              <a:rPr lang="zh-CN" altLang="en-US" sz="3733" b="1" dirty="0">
                <a:latin typeface="+mj-ea"/>
                <a:ea typeface="+mj-ea"/>
                <a:cs typeface="Calibri" panose="020F0502020204030204" pitchFamily="34" charset="0"/>
              </a:rPr>
              <a:t>目录</a:t>
            </a:r>
            <a:endParaRPr lang="en-US" altLang="zh-CN" sz="3733" b="1" dirty="0">
              <a:latin typeface="+mj-ea"/>
              <a:ea typeface="+mj-ea"/>
              <a:cs typeface="Calibri" panose="020F0502020204030204" pitchFamily="34" charset="0"/>
            </a:endParaRPr>
          </a:p>
        </p:txBody>
      </p:sp>
      <p:sp>
        <p:nvSpPr>
          <p:cNvPr id="4" name="灯片编号占位符 3">
            <a:extLst>
              <a:ext uri="{FF2B5EF4-FFF2-40B4-BE49-F238E27FC236}">
                <a16:creationId xmlns:a16="http://schemas.microsoft.com/office/drawing/2014/main" id="{142DABFA-0914-8B65-1579-CBD92F4F8A58}"/>
              </a:ext>
            </a:extLst>
          </p:cNvPr>
          <p:cNvSpPr>
            <a:spLocks noGrp="1"/>
          </p:cNvSpPr>
          <p:nvPr>
            <p:ph type="sldNum" sz="quarter" idx="4"/>
          </p:nvPr>
        </p:nvSpPr>
        <p:spPr/>
        <p:txBody>
          <a:bodyPr/>
          <a:lstStyle/>
          <a:p>
            <a:fld id="{FBACFFDD-BDC9-42E5-9CEC-915C0937ED90}" type="slidenum">
              <a:rPr lang="zh-CN" altLang="en-US" smtClean="0"/>
              <a:t>9</a:t>
            </a:fld>
            <a:endParaRPr lang="zh-CN" altLang="en-US"/>
          </a:p>
        </p:txBody>
      </p:sp>
    </p:spTree>
    <p:extLst>
      <p:ext uri="{BB962C8B-B14F-4D97-AF65-F5344CB8AC3E}">
        <p14:creationId xmlns:p14="http://schemas.microsoft.com/office/powerpoint/2010/main" val="36395984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VALUE" val="5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126_3*l_h_f*1_1_1"/>
  <p:tag name="KSO_WM_TEMPLATE_CATEGORY" val="diagram"/>
  <p:tag name="KSO_WM_TEMPLATE_INDEX" val="160126"/>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10.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VALUE" val="5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126_3*l_h_f*1_1_1"/>
  <p:tag name="KSO_WM_TEMPLATE_CATEGORY" val="diagram"/>
  <p:tag name="KSO_WM_TEMPLATE_INDEX" val="160126"/>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VALUE" val="5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126_3*l_h_f*1_1_1"/>
  <p:tag name="KSO_WM_TEMPLATE_CATEGORY" val="diagram"/>
  <p:tag name="KSO_WM_TEMPLATE_INDEX" val="160126"/>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VALUE" val="5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126_3*l_h_f*1_1_1"/>
  <p:tag name="KSO_WM_TEMPLATE_CATEGORY" val="diagram"/>
  <p:tag name="KSO_WM_TEMPLATE_INDEX" val="160126"/>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VALUE" val="5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126_3*l_h_f*1_1_1"/>
  <p:tag name="KSO_WM_TEMPLATE_CATEGORY" val="diagram"/>
  <p:tag name="KSO_WM_TEMPLATE_INDEX" val="160126"/>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VALUE" val="5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126_3*l_h_f*1_1_1"/>
  <p:tag name="KSO_WM_TEMPLATE_CATEGORY" val="diagram"/>
  <p:tag name="KSO_WM_TEMPLATE_INDEX" val="160126"/>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VALUE" val="5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126_3*l_h_f*1_1_1"/>
  <p:tag name="KSO_WM_TEMPLATE_CATEGORY" val="diagram"/>
  <p:tag name="KSO_WM_TEMPLATE_INDEX" val="160126"/>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VALUE" val="5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126_3*l_h_f*1_1_1"/>
  <p:tag name="KSO_WM_TEMPLATE_CATEGORY" val="diagram"/>
  <p:tag name="KSO_WM_TEMPLATE_INDEX" val="160126"/>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VALUE" val="5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126_3*l_h_f*1_1_1"/>
  <p:tag name="KSO_WM_TEMPLATE_CATEGORY" val="diagram"/>
  <p:tag name="KSO_WM_TEMPLATE_INDEX" val="160126"/>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VALUE" val="5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126_3*l_h_f*1_1_1"/>
  <p:tag name="KSO_WM_TEMPLATE_CATEGORY" val="diagram"/>
  <p:tag name="KSO_WM_TEMPLATE_INDEX" val="160126"/>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VALUE" val="5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126_3*l_h_f*1_1_1"/>
  <p:tag name="KSO_WM_TEMPLATE_CATEGORY" val="diagram"/>
  <p:tag name="KSO_WM_TEMPLATE_INDEX" val="160126"/>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VALUE" val="5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126_3*l_h_f*1_1_1"/>
  <p:tag name="KSO_WM_TEMPLATE_CATEGORY" val="diagram"/>
  <p:tag name="KSO_WM_TEMPLATE_INDEX" val="160126"/>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heme/theme1.xml><?xml version="1.0" encoding="utf-8"?>
<a:theme xmlns:a="http://schemas.openxmlformats.org/drawingml/2006/main" name="海洋系PPT模板+南科大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学位论文答辩_钟浩</Template>
  <TotalTime>636</TotalTime>
  <Words>2393</Words>
  <Application>Microsoft Office PowerPoint</Application>
  <PresentationFormat>宽屏</PresentationFormat>
  <Paragraphs>141</Paragraphs>
  <Slides>29</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29</vt:i4>
      </vt:variant>
    </vt:vector>
  </HeadingPairs>
  <TitlesOfParts>
    <vt:vector size="40" baseType="lpstr">
      <vt:lpstr>FZWeiBei-S03</vt:lpstr>
      <vt:lpstr>等线</vt:lpstr>
      <vt:lpstr>黑体</vt:lpstr>
      <vt:lpstr>宋体</vt:lpstr>
      <vt:lpstr>Microsoft YaHei</vt:lpstr>
      <vt:lpstr>Microsoft YaHei</vt:lpstr>
      <vt:lpstr>Arial</vt:lpstr>
      <vt:lpstr>Calibri</vt:lpstr>
      <vt:lpstr>Cambria Math</vt:lpstr>
      <vt:lpstr>Times New Roman</vt:lpstr>
      <vt:lpstr>海洋系PPT模板+南科大logo</vt:lpstr>
      <vt:lpstr>介电弹性体驱动的柔性可变焦菲涅尔透镜研究 </vt:lpstr>
      <vt:lpstr>PowerPoint 演示文稿</vt:lpstr>
      <vt:lpstr>PowerPoint 演示文稿</vt:lpstr>
      <vt:lpstr>课题背景</vt:lpstr>
      <vt:lpstr>研究现状</vt:lpstr>
      <vt:lpstr>PowerPoint 演示文稿</vt:lpstr>
      <vt:lpstr>工作原理及结构设计</vt:lpstr>
      <vt:lpstr>工作原理及结构设计</vt:lpstr>
      <vt:lpstr>PowerPoint 演示文稿</vt:lpstr>
      <vt:lpstr>聚电解质弹性体制备与表征</vt:lpstr>
      <vt:lpstr>聚电解质弹性体制备与表征</vt:lpstr>
      <vt:lpstr>PowerPoint 演示文稿</vt:lpstr>
      <vt:lpstr>介电弹性体驱动柔性可变焦菲涅尔透镜的制备</vt:lpstr>
      <vt:lpstr>介电弹性体驱动柔性可变焦菲涅尔透镜的制备</vt:lpstr>
      <vt:lpstr>介电弹性体驱动柔性可变焦菲涅尔透镜的制备</vt:lpstr>
      <vt:lpstr>介电弹性体驱动柔性可变焦菲涅尔透镜的制备</vt:lpstr>
      <vt:lpstr>PowerPoint 演示文稿</vt:lpstr>
      <vt:lpstr>介电弹性体驱动可变焦菲涅尔透镜聚焦效果表征</vt:lpstr>
      <vt:lpstr>介电弹性体驱动可变焦菲涅尔透镜聚焦效果表征</vt:lpstr>
      <vt:lpstr>介电弹性体驱动可变焦菲涅尔透镜聚焦效果表征</vt:lpstr>
      <vt:lpstr>PowerPoint 演示文稿</vt:lpstr>
      <vt:lpstr>结论与展望</vt:lpstr>
      <vt:lpstr>PowerPoint 演示文稿</vt:lpstr>
      <vt:lpstr>PowerPoint 演示文稿</vt:lpstr>
      <vt:lpstr>致谢</vt:lpstr>
      <vt:lpstr>致谢</vt:lpstr>
      <vt:lpstr>致谢</vt:lpstr>
      <vt:lpstr>附录</vt:lpstr>
      <vt:lpstr>附录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介电弹性体驱动的柔性可变焦菲涅尔透镜研究 </dc:title>
  <dc:creator>muyv zhang</dc:creator>
  <cp:lastModifiedBy>muyv zhang</cp:lastModifiedBy>
  <cp:revision>16</cp:revision>
  <dcterms:created xsi:type="dcterms:W3CDTF">2023-05-23T06:57:53Z</dcterms:created>
  <dcterms:modified xsi:type="dcterms:W3CDTF">2023-05-29T12:32:22Z</dcterms:modified>
</cp:coreProperties>
</file>